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214" r:id="rId2"/>
    <p:sldId id="1238" r:id="rId3"/>
    <p:sldId id="266" r:id="rId4"/>
    <p:sldId id="2189" r:id="rId5"/>
    <p:sldId id="219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E7D5B6B5-4EB4-4D63-8B06-12A2B527FFA2}">
          <p14:sldIdLst>
            <p14:sldId id="2214"/>
            <p14:sldId id="1238"/>
            <p14:sldId id="266"/>
            <p14:sldId id="2189"/>
            <p14:sldId id="2190"/>
          </p14:sldIdLst>
        </p14:section>
        <p14:section name="タイトルなしのセクション" id="{80F7F1F8-0928-4CE4-8A71-119FDF198D41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小野尚輝" initials="小野尚輝" lastIdx="1" clrIdx="0">
    <p:extLst>
      <p:ext uri="{19B8F6BF-5375-455C-9EA6-DF929625EA0E}">
        <p15:presenceInfo xmlns:p15="http://schemas.microsoft.com/office/powerpoint/2012/main" userId="S::j118048@ns.kogakuin.ac.jp::e46d0c3d-0579-47ae-a571-2da08ab29f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E2D4"/>
    <a:srgbClr val="0000FF"/>
    <a:srgbClr val="DBEFF9"/>
    <a:srgbClr val="CCECFF"/>
    <a:srgbClr val="CCFFFF"/>
    <a:srgbClr val="FFFFCC"/>
    <a:srgbClr val="BFBFBF"/>
    <a:srgbClr val="FFCC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60" autoAdjust="0"/>
    <p:restoredTop sz="95669" autoAdjust="0"/>
  </p:normalViewPr>
  <p:slideViewPr>
    <p:cSldViewPr snapToGrid="0">
      <p:cViewPr varScale="1">
        <p:scale>
          <a:sx n="79" d="100"/>
          <a:sy n="79" d="100"/>
        </p:scale>
        <p:origin x="69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48" d="100"/>
          <a:sy n="48" d="100"/>
        </p:scale>
        <p:origin x="2684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4A371D5-A279-DAA3-2BFE-8371F0B493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A95248E-B369-F6B9-D947-5174ACBBB9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21602-17E0-4991-9280-6FD87FCDECE3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113252D-8102-178F-DBB4-DC3DB44B80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17DA130-5A3E-120E-47FF-392EA8B5BC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5E90DF-AE09-4176-A32D-3608B8FDEC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237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626D0-837E-40BA-A9DB-EE8AFD532AC1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12996-3B51-48BB-8702-FC21177734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57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412996-3B51-48BB-8702-FC211777341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647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ctr">
            <a:normAutofit/>
          </a:bodyPr>
          <a:lstStyle>
            <a:lvl1pPr algn="ctr">
              <a:lnSpc>
                <a:spcPct val="85000"/>
              </a:lnSpc>
              <a:defRPr sz="6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892" y="6446837"/>
            <a:ext cx="2472271" cy="365125"/>
          </a:xfrm>
          <a:prstGeom prst="rect">
            <a:avLst/>
          </a:prstGeom>
        </p:spPr>
        <p:txBody>
          <a:bodyPr/>
          <a:lstStyle/>
          <a:p>
            <a:fld id="{0F6DA8BA-44F7-4797-B031-78EC6D4E6012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002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892" y="6446837"/>
            <a:ext cx="2472271" cy="365125"/>
          </a:xfrm>
          <a:prstGeom prst="rect">
            <a:avLst/>
          </a:prstGeom>
        </p:spPr>
        <p:txBody>
          <a:bodyPr/>
          <a:lstStyle/>
          <a:p>
            <a:fld id="{55ED38FD-B440-46F7-82DE-D64065C17F0D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70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892" y="6446837"/>
            <a:ext cx="2472271" cy="365125"/>
          </a:xfrm>
          <a:prstGeom prst="rect">
            <a:avLst/>
          </a:prstGeom>
        </p:spPr>
        <p:txBody>
          <a:bodyPr/>
          <a:lstStyle/>
          <a:p>
            <a:fld id="{C082026E-C9A6-418E-9E82-B0A59FD1CB3F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12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76" y="173482"/>
            <a:ext cx="11008245" cy="90485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076" y="1206631"/>
            <a:ext cx="11008245" cy="5102017"/>
          </a:xfrm>
        </p:spPr>
        <p:txBody>
          <a:bodyPr/>
          <a:lstStyle>
            <a:lvl1pPr indent="-252000" defTabSz="1080000">
              <a:defRPr/>
            </a:lvl1pPr>
            <a:lvl2pPr marL="384048" indent="-182880">
              <a:buFont typeface="Wingdings" panose="05000000000000000000" pitchFamily="2" charset="2"/>
              <a:buChar char="l"/>
              <a:defRPr/>
            </a:lvl2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892" y="6446837"/>
            <a:ext cx="2472271" cy="365125"/>
          </a:xfrm>
          <a:prstGeom prst="rect">
            <a:avLst/>
          </a:prstGeom>
        </p:spPr>
        <p:txBody>
          <a:bodyPr/>
          <a:lstStyle/>
          <a:p>
            <a:fld id="{9B91E3D7-767E-46A6-BC60-08E26D5C148F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93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892" y="6446837"/>
            <a:ext cx="2472271" cy="365125"/>
          </a:xfrm>
          <a:prstGeom prst="rect">
            <a:avLst/>
          </a:prstGeom>
        </p:spPr>
        <p:txBody>
          <a:bodyPr/>
          <a:lstStyle/>
          <a:p>
            <a:fld id="{74893350-ADC0-4D44-891F-37C62711A51F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221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892" y="6446837"/>
            <a:ext cx="2472271" cy="365125"/>
          </a:xfrm>
          <a:prstGeom prst="rect">
            <a:avLst/>
          </a:prstGeom>
        </p:spPr>
        <p:txBody>
          <a:bodyPr/>
          <a:lstStyle/>
          <a:p>
            <a:fld id="{875D075E-1867-4CDB-B211-21EAA8F588B0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5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16892" y="6446837"/>
            <a:ext cx="2472271" cy="365125"/>
          </a:xfrm>
          <a:prstGeom prst="rect">
            <a:avLst/>
          </a:prstGeom>
        </p:spPr>
        <p:txBody>
          <a:bodyPr/>
          <a:lstStyle/>
          <a:p>
            <a:fld id="{69C53391-2496-46D8-92B7-C0258E51E2B0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75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16892" y="6446837"/>
            <a:ext cx="2472271" cy="365125"/>
          </a:xfrm>
          <a:prstGeom prst="rect">
            <a:avLst/>
          </a:prstGeom>
        </p:spPr>
        <p:txBody>
          <a:bodyPr/>
          <a:lstStyle/>
          <a:p>
            <a:fld id="{3B499AE2-DB91-47CA-88B3-77F1971247C0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787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16892" y="6446837"/>
            <a:ext cx="2472271" cy="365125"/>
          </a:xfrm>
          <a:prstGeom prst="rect">
            <a:avLst/>
          </a:prstGeom>
        </p:spPr>
        <p:txBody>
          <a:bodyPr/>
          <a:lstStyle/>
          <a:p>
            <a:fld id="{F609E927-30A9-4F4B-8958-2153492DAD9A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9003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BC5A4145-2763-4979-8F45-CAD2143F5712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F678F2-FFFD-451A-9360-2D28DC22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90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892" y="6446837"/>
            <a:ext cx="2472271" cy="365125"/>
          </a:xfrm>
          <a:prstGeom prst="rect">
            <a:avLst/>
          </a:prstGeom>
        </p:spPr>
        <p:txBody>
          <a:bodyPr/>
          <a:lstStyle/>
          <a:p>
            <a:fld id="{02F90E44-3770-4EE2-A3CD-826C834B930C}" type="datetime1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38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3503" y="79212"/>
            <a:ext cx="11008245" cy="800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3503" y="999241"/>
            <a:ext cx="11008245" cy="52151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892" y="644683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C82B12F-CB30-4CF1-AD14-9AD116A8A0C7}" type="datetime1">
              <a:rPr kumimoji="1" lang="ja-JP" altLang="en-US" smtClean="0"/>
              <a:t>2024/3/14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72474" y="6436946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D9F678F2-FFFD-451A-9360-2D28DC2286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80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kumimoji="1" sz="3600" b="1" kern="1200" spc="-50" baseline="0">
          <a:solidFill>
            <a:schemeClr val="tx1">
              <a:lumMod val="75000"/>
              <a:lumOff val="25000"/>
            </a:schemeClr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j-cs"/>
        </a:defRPr>
      </a:lvl1pPr>
    </p:titleStyle>
    <p:bodyStyle>
      <a:lvl1pPr marL="91440" indent="-2520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l"/>
        <a:defRPr kumimoji="1" sz="2400" kern="1200">
          <a:solidFill>
            <a:schemeClr val="tx1">
              <a:lumMod val="75000"/>
              <a:lumOff val="25000"/>
            </a:schemeClr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l"/>
        <a:defRPr kumimoji="1" sz="1800" kern="1200">
          <a:solidFill>
            <a:schemeClr val="tx1">
              <a:lumMod val="75000"/>
              <a:lumOff val="25000"/>
            </a:schemeClr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AB5E2F-4C51-4B67-92BA-0DC63EA262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ja-JP" altLang="en-US" sz="4800" dirty="0"/>
              <a:t>生成</a:t>
            </a:r>
            <a:r>
              <a:rPr lang="en-US" altLang="ja-JP" sz="4800" dirty="0"/>
              <a:t>AI</a:t>
            </a:r>
            <a:r>
              <a:rPr lang="ja-JP" altLang="en-US" sz="4800" dirty="0"/>
              <a:t>を用いたアイデア創出のためのワークショップ用テンプレート</a:t>
            </a:r>
            <a:br>
              <a:rPr lang="en-US" altLang="ja-JP" sz="4800" dirty="0"/>
            </a:br>
            <a:r>
              <a:rPr lang="en-US" altLang="ja-JP" sz="4800" dirty="0"/>
              <a:t>Template for Ideation Workshop Using Generative AI</a:t>
            </a:r>
            <a:br>
              <a:rPr lang="en-US" altLang="ja-JP" sz="4800" dirty="0"/>
            </a:br>
            <a:r>
              <a:rPr lang="ja-JP" altLang="en-US" sz="4800" dirty="0"/>
              <a:t>テンプレート集</a:t>
            </a:r>
            <a:br>
              <a:rPr lang="en-US" altLang="ja-JP" sz="4800" dirty="0"/>
            </a:br>
            <a:endParaRPr kumimoji="1" lang="ja-JP" altLang="en-US" sz="36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3685AF4-44DE-4B91-A0B0-25D1F024C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19300" y="4455621"/>
            <a:ext cx="8753174" cy="1143000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2000" dirty="0">
                <a:latin typeface="BIZ UDPゴシック" panose="020B0400000000000000" pitchFamily="50" charset="-128"/>
              </a:rPr>
              <a:t>（一社</a:t>
            </a:r>
            <a:r>
              <a:rPr lang="ja-JP" altLang="en-US" sz="2000" dirty="0">
                <a:latin typeface="BIZ UDPゴシック" panose="020B0400000000000000" pitchFamily="50" charset="-128"/>
              </a:rPr>
              <a:t>）情報サービス産業協会　</a:t>
            </a:r>
            <a:r>
              <a:rPr kumimoji="1" lang="ja-JP" altLang="en-US" sz="2000" dirty="0">
                <a:latin typeface="BIZ UDPゴシック" panose="020B0400000000000000" pitchFamily="50" charset="-128"/>
              </a:rPr>
              <a:t>技術委員会　</a:t>
            </a:r>
            <a:endParaRPr kumimoji="1" lang="en-US" altLang="ja-JP" sz="2000" dirty="0">
              <a:latin typeface="BIZ UDPゴシック" panose="020B0400000000000000" pitchFamily="50" charset="-128"/>
            </a:endParaRPr>
          </a:p>
          <a:p>
            <a:pPr algn="ctr"/>
            <a:r>
              <a:rPr kumimoji="1" lang="ja-JP" altLang="en-US" sz="2000" dirty="0">
                <a:latin typeface="BIZ UDPゴシック" panose="020B0400000000000000" pitchFamily="50" charset="-128"/>
              </a:rPr>
              <a:t>エンジニアリング部会</a:t>
            </a:r>
            <a:endParaRPr kumimoji="1" lang="en-US" altLang="ja-JP" sz="2000" dirty="0">
              <a:latin typeface="BIZ UDPゴシック" panose="020B0400000000000000" pitchFamily="50" charset="-128"/>
            </a:endParaRPr>
          </a:p>
          <a:p>
            <a:pPr algn="ctr"/>
            <a:r>
              <a:rPr lang="en-US" altLang="ja-JP" sz="2000" dirty="0">
                <a:latin typeface="BIZ UDPゴシック" panose="020B0400000000000000" pitchFamily="50" charset="-128"/>
              </a:rPr>
              <a:t>2024</a:t>
            </a:r>
            <a:r>
              <a:rPr lang="ja-JP" altLang="en-US" sz="2000" dirty="0">
                <a:latin typeface="BIZ UDPゴシック" panose="020B0400000000000000" pitchFamily="50" charset="-128"/>
              </a:rPr>
              <a:t>年</a:t>
            </a:r>
            <a:r>
              <a:rPr lang="en-US" altLang="ja-JP" sz="2000" dirty="0">
                <a:latin typeface="BIZ UDPゴシック" panose="020B0400000000000000" pitchFamily="50" charset="-128"/>
              </a:rPr>
              <a:t>3</a:t>
            </a:r>
            <a:r>
              <a:rPr lang="ja-JP" altLang="en-US" sz="2000" dirty="0">
                <a:latin typeface="BIZ UDPゴシック" panose="020B0400000000000000" pitchFamily="50" charset="-128"/>
              </a:rPr>
              <a:t>月</a:t>
            </a:r>
            <a:endParaRPr kumimoji="1" lang="ja-JP" altLang="en-US" sz="2000" dirty="0">
              <a:latin typeface="BIZ UDPゴシック" panose="020B0400000000000000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2DDBECB-A7E2-43B1-A8DB-6F7A90F27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9A2A3A-3649-3D16-424B-CEA7C2E2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</p:spTree>
    <p:extLst>
      <p:ext uri="{BB962C8B-B14F-4D97-AF65-F5344CB8AC3E}">
        <p14:creationId xmlns:p14="http://schemas.microsoft.com/office/powerpoint/2010/main" val="2703917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3F66F4CB-A255-199C-360F-279F28F22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ペルソナ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B2E95D3-E76A-AFE9-BC41-D05D5AD56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/>
              <a:t>2</a:t>
            </a:fld>
            <a:endParaRPr kumimoji="1" lang="ja-JP" altLang="en-US"/>
          </a:p>
        </p:txBody>
      </p:sp>
      <p:graphicFrame>
        <p:nvGraphicFramePr>
          <p:cNvPr id="4" name="表 7">
            <a:extLst>
              <a:ext uri="{FF2B5EF4-FFF2-40B4-BE49-F238E27FC236}">
                <a16:creationId xmlns:a16="http://schemas.microsoft.com/office/drawing/2014/main" id="{E0BD8F49-80B6-102B-EE03-36B5C86F0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302375"/>
              </p:ext>
            </p:extLst>
          </p:nvPr>
        </p:nvGraphicFramePr>
        <p:xfrm>
          <a:off x="1031240" y="907504"/>
          <a:ext cx="10125721" cy="5189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8114">
                  <a:extLst>
                    <a:ext uri="{9D8B030D-6E8A-4147-A177-3AD203B41FA5}">
                      <a16:colId xmlns:a16="http://schemas.microsoft.com/office/drawing/2014/main" val="2299697898"/>
                    </a:ext>
                  </a:extLst>
                </a:gridCol>
                <a:gridCol w="2136228">
                  <a:extLst>
                    <a:ext uri="{9D8B030D-6E8A-4147-A177-3AD203B41FA5}">
                      <a16:colId xmlns:a16="http://schemas.microsoft.com/office/drawing/2014/main" val="2934443645"/>
                    </a:ext>
                  </a:extLst>
                </a:gridCol>
                <a:gridCol w="1068114">
                  <a:extLst>
                    <a:ext uri="{9D8B030D-6E8A-4147-A177-3AD203B41FA5}">
                      <a16:colId xmlns:a16="http://schemas.microsoft.com/office/drawing/2014/main" val="2348875546"/>
                    </a:ext>
                  </a:extLst>
                </a:gridCol>
                <a:gridCol w="3204342">
                  <a:extLst>
                    <a:ext uri="{9D8B030D-6E8A-4147-A177-3AD203B41FA5}">
                      <a16:colId xmlns:a16="http://schemas.microsoft.com/office/drawing/2014/main" val="3326265097"/>
                    </a:ext>
                  </a:extLst>
                </a:gridCol>
                <a:gridCol w="2648923">
                  <a:extLst>
                    <a:ext uri="{9D8B030D-6E8A-4147-A177-3AD203B41FA5}">
                      <a16:colId xmlns:a16="http://schemas.microsoft.com/office/drawing/2014/main" val="2766402356"/>
                    </a:ext>
                  </a:extLst>
                </a:gridCol>
              </a:tblGrid>
              <a:tr h="9810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仕事の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ビジュアルイメージ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731183"/>
                  </a:ext>
                </a:extLst>
              </a:tr>
              <a:tr h="12181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居住地／出身地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ライフスタイル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（趣味や休日の過ごし方）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389237"/>
                  </a:ext>
                </a:extLst>
              </a:tr>
              <a:tr h="9966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年齢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or</a:t>
                      </a: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年代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（必要に応じて）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関心事／検索キーワード等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033842"/>
                  </a:ext>
                </a:extLst>
              </a:tr>
              <a:tr h="9966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（必要に応じて）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将来に向けて取り組んでいること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687475"/>
                  </a:ext>
                </a:extLst>
              </a:tr>
              <a:tr h="9966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気になったり悩んでいること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994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090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E7AA9-A8EE-745B-3463-925908419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806BA80B-2BFC-6106-68E9-0FAE3871AD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947051"/>
              </p:ext>
            </p:extLst>
          </p:nvPr>
        </p:nvGraphicFramePr>
        <p:xfrm>
          <a:off x="747713" y="1170607"/>
          <a:ext cx="9923487" cy="49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43187">
                  <a:extLst>
                    <a:ext uri="{9D8B030D-6E8A-4147-A177-3AD203B41FA5}">
                      <a16:colId xmlns:a16="http://schemas.microsoft.com/office/drawing/2014/main" val="8517909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4169526443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2855283238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2438997352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1429557727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1116243986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ペルソナ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1" dirty="0">
                          <a:solidFill>
                            <a:srgbClr val="0000FF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〇〇向け</a:t>
                      </a: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新コースメニュー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初期のアイデア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1" dirty="0">
                          <a:solidFill>
                            <a:srgbClr val="0000FF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〇〇向け</a:t>
                      </a: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新コースメニュー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意味のイノベーション後のアイデア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343084"/>
                  </a:ext>
                </a:extLst>
              </a:tr>
              <a:tr h="1440000">
                <a:tc rowSpan="3">
                  <a:txBody>
                    <a:bodyPr/>
                    <a:lstStyle/>
                    <a:p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前菜</a:t>
                      </a: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1" dirty="0">
                        <a:solidFill>
                          <a:srgbClr val="0000FF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956064"/>
                  </a:ext>
                </a:extLst>
              </a:tr>
              <a:tr h="1440000">
                <a:tc vMerge="1">
                  <a:txBody>
                    <a:bodyPr/>
                    <a:lstStyle/>
                    <a:p>
                      <a:endParaRPr kumimoji="1" lang="ja-JP" altLang="en-US" sz="12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メインディッシュ</a:t>
                      </a: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1" dirty="0">
                        <a:solidFill>
                          <a:srgbClr val="0000FF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87158"/>
                  </a:ext>
                </a:extLst>
              </a:tr>
              <a:tr h="1440000">
                <a:tc vMerge="1">
                  <a:txBody>
                    <a:bodyPr/>
                    <a:lstStyle/>
                    <a:p>
                      <a:endParaRPr kumimoji="1" lang="ja-JP" altLang="en-US" sz="12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デザート</a:t>
                      </a: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1" dirty="0">
                        <a:solidFill>
                          <a:srgbClr val="0000FF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402482"/>
                  </a:ext>
                </a:extLst>
              </a:tr>
            </a:tbl>
          </a:graphicData>
        </a:graphic>
      </p:graphicFrame>
      <p:sp>
        <p:nvSpPr>
          <p:cNvPr id="3" name="タイトル 2">
            <a:extLst>
              <a:ext uri="{FF2B5EF4-FFF2-40B4-BE49-F238E27FC236}">
                <a16:creationId xmlns:a16="http://schemas.microsoft.com/office/drawing/2014/main" id="{A40E96B5-5FBD-300D-FFCA-534FA7E84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975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成果物統合用テンプレート：ペルソナとコースメニュー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037AD7AB-69F5-9326-66FB-2BF18B47AF8D}"/>
              </a:ext>
            </a:extLst>
          </p:cNvPr>
          <p:cNvSpPr/>
          <p:nvPr/>
        </p:nvSpPr>
        <p:spPr>
          <a:xfrm>
            <a:off x="7023100" y="1358900"/>
            <a:ext cx="406400" cy="279400"/>
          </a:xfrm>
          <a:prstGeom prst="rightArrow">
            <a:avLst/>
          </a:prstGeom>
          <a:solidFill>
            <a:srgbClr val="FF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367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3F66F4CB-A255-199C-360F-279F28F22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プレゼン用テンプレート：コースメニュー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B2E95D3-E76A-AFE9-BC41-D05D5AD56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>
                <a:latin typeface="Meiryo UI" panose="020B0604030504040204" pitchFamily="34" charset="-128"/>
                <a:ea typeface="Meiryo UI" panose="020B0604030504040204" pitchFamily="34" charset="-128"/>
              </a:rPr>
              <a:t>4</a:t>
            </a:fld>
            <a:endParaRPr kumimoji="1"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03FB1F9-91C7-D466-B780-116C28BB40CF}"/>
              </a:ext>
            </a:extLst>
          </p:cNvPr>
          <p:cNvSpPr>
            <a:spLocks/>
          </p:cNvSpPr>
          <p:nvPr/>
        </p:nvSpPr>
        <p:spPr>
          <a:xfrm>
            <a:off x="330199" y="2535533"/>
            <a:ext cx="4892249" cy="31700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9" name="図 8" descr="図形&#10;&#10;自動的に生成された説明">
            <a:extLst>
              <a:ext uri="{FF2B5EF4-FFF2-40B4-BE49-F238E27FC236}">
                <a16:creationId xmlns:a16="http://schemas.microsoft.com/office/drawing/2014/main" id="{AD605A86-8772-F766-81FF-CABAE02CE4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098" y="807206"/>
            <a:ext cx="5261595" cy="388405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62BFE4D-CFFF-D2F6-2997-1A4C42ED6EAF}"/>
              </a:ext>
            </a:extLst>
          </p:cNvPr>
          <p:cNvSpPr txBox="1"/>
          <p:nvPr/>
        </p:nvSpPr>
        <p:spPr>
          <a:xfrm>
            <a:off x="1557079" y="5705619"/>
            <a:ext cx="2651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最初にできた</a:t>
            </a:r>
            <a:r>
              <a: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コース料理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B9AF832-08D8-B963-4D8E-99B0810FD155}"/>
              </a:ext>
            </a:extLst>
          </p:cNvPr>
          <p:cNvSpPr txBox="1"/>
          <p:nvPr/>
        </p:nvSpPr>
        <p:spPr>
          <a:xfrm>
            <a:off x="7790215" y="4601856"/>
            <a:ext cx="3331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最終的に仕上がったコース料理</a:t>
            </a:r>
          </a:p>
        </p:txBody>
      </p:sp>
      <p:sp>
        <p:nvSpPr>
          <p:cNvPr id="12" name="三角形 11">
            <a:extLst>
              <a:ext uri="{FF2B5EF4-FFF2-40B4-BE49-F238E27FC236}">
                <a16:creationId xmlns:a16="http://schemas.microsoft.com/office/drawing/2014/main" id="{69126D02-E575-9883-2091-ED4600DC742B}"/>
              </a:ext>
            </a:extLst>
          </p:cNvPr>
          <p:cNvSpPr/>
          <p:nvPr/>
        </p:nvSpPr>
        <p:spPr>
          <a:xfrm rot="5400000">
            <a:off x="5144258" y="3262171"/>
            <a:ext cx="2081285" cy="628009"/>
          </a:xfrm>
          <a:prstGeom prst="triangle">
            <a:avLst/>
          </a:prstGeom>
          <a:solidFill>
            <a:srgbClr val="FFE2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3" name="角丸四角形吹き出し 12">
            <a:extLst>
              <a:ext uri="{FF2B5EF4-FFF2-40B4-BE49-F238E27FC236}">
                <a16:creationId xmlns:a16="http://schemas.microsoft.com/office/drawing/2014/main" id="{825DED83-84B9-5BAD-ED5F-C32AB1AC39E2}"/>
              </a:ext>
            </a:extLst>
          </p:cNvPr>
          <p:cNvSpPr/>
          <p:nvPr/>
        </p:nvSpPr>
        <p:spPr>
          <a:xfrm>
            <a:off x="5456242" y="5076733"/>
            <a:ext cx="6628257" cy="1291568"/>
          </a:xfrm>
          <a:prstGeom prst="wedgeRoundRectCallout">
            <a:avLst>
              <a:gd name="adj1" fmla="val -39027"/>
              <a:gd name="adj2" fmla="val -98475"/>
              <a:gd name="adj3" fmla="val 16667"/>
            </a:avLst>
          </a:prstGeom>
          <a:solidFill>
            <a:srgbClr val="FFE2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 anchorCtr="0"/>
          <a:lstStyle/>
          <a:p>
            <a:r>
              <a:rPr kumimoji="1" lang="ja-JP" altLang="en-US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こんな点を工夫して、よりよいものに仕上げました！</a:t>
            </a:r>
            <a:endParaRPr kumimoji="1" lang="en-US" altLang="ja-JP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676CE457-A125-3F37-F2E9-2DDB960FFAA0}"/>
              </a:ext>
            </a:extLst>
          </p:cNvPr>
          <p:cNvSpPr/>
          <p:nvPr/>
        </p:nvSpPr>
        <p:spPr>
          <a:xfrm>
            <a:off x="165098" y="752093"/>
            <a:ext cx="6660000" cy="1475999"/>
          </a:xfrm>
          <a:prstGeom prst="roundRect">
            <a:avLst/>
          </a:prstGeom>
          <a:solidFill>
            <a:srgbClr val="FFE2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 anchorCtr="0"/>
          <a:lstStyle/>
          <a:p>
            <a:r>
              <a:rPr kumimoji="1" lang="ja-JP" altLang="en-US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つくるコース料理はどういうシチュエーションで食べてほしい？</a:t>
            </a:r>
            <a:endParaRPr kumimoji="1" lang="en-US" altLang="ja-JP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(e.g.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ダイエット中のチートデイのとき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910E7433-3157-C60F-A422-A0AD23FF5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8" name="フローチャート: 代替処理 7">
            <a:extLst>
              <a:ext uri="{FF2B5EF4-FFF2-40B4-BE49-F238E27FC236}">
                <a16:creationId xmlns:a16="http://schemas.microsoft.com/office/drawing/2014/main" id="{69552F71-D2BB-8895-5C99-9541BA513FE0}"/>
              </a:ext>
            </a:extLst>
          </p:cNvPr>
          <p:cNvSpPr/>
          <p:nvPr/>
        </p:nvSpPr>
        <p:spPr>
          <a:xfrm>
            <a:off x="10072556" y="79212"/>
            <a:ext cx="2098040" cy="510778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今回のコース料理は</a:t>
            </a:r>
            <a:br>
              <a:rPr kumimoji="1"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前菜・メイン・デザートの</a:t>
            </a:r>
            <a:r>
              <a:rPr kumimoji="1"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品です．</a:t>
            </a:r>
            <a:endParaRPr kumimoji="1"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枠内にバランスよく配置しましょう！</a:t>
            </a:r>
          </a:p>
        </p:txBody>
      </p:sp>
    </p:spTree>
    <p:extLst>
      <p:ext uri="{BB962C8B-B14F-4D97-AF65-F5344CB8AC3E}">
        <p14:creationId xmlns:p14="http://schemas.microsoft.com/office/powerpoint/2010/main" val="4280609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3F66F4CB-A255-199C-360F-279F28F22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359" y="55929"/>
            <a:ext cx="11008245" cy="800091"/>
          </a:xfrm>
        </p:spPr>
        <p:txBody>
          <a:bodyPr>
            <a:normAutofit/>
          </a:bodyPr>
          <a:lstStyle/>
          <a:p>
            <a:r>
              <a:rPr lang="ja-JP" altLang="en-US" dirty="0"/>
              <a:t>プレゼン用テンプレート：得られた気づき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B2E95D3-E76A-AFE9-BC41-D05D5AD56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78F2-FFFD-451A-9360-2D28DC2286C3}" type="slidenum">
              <a:rPr kumimoji="1" lang="ja-JP" altLang="en-US" smtClean="0">
                <a:latin typeface="Meiryo UI" panose="020B0604030504040204" pitchFamily="34" charset="-128"/>
                <a:ea typeface="Meiryo UI" panose="020B0604030504040204" pitchFamily="34" charset="-128"/>
              </a:rPr>
              <a:t>5</a:t>
            </a:fld>
            <a:endParaRPr kumimoji="1"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66C60D7-9F99-3023-21A5-9D4C53093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JISA </a:t>
            </a:r>
            <a:r>
              <a:rPr kumimoji="1" lang="ja-JP" altLang="en-US"/>
              <a:t>技術委員会 エンジニアリング部会</a:t>
            </a:r>
          </a:p>
        </p:txBody>
      </p:sp>
      <p:sp>
        <p:nvSpPr>
          <p:cNvPr id="29" name="円形吹き出し 28">
            <a:extLst>
              <a:ext uri="{FF2B5EF4-FFF2-40B4-BE49-F238E27FC236}">
                <a16:creationId xmlns:a16="http://schemas.microsoft.com/office/drawing/2014/main" id="{A5F17AA3-E104-93A7-E1BD-3C1E130CCB5C}"/>
              </a:ext>
            </a:extLst>
          </p:cNvPr>
          <p:cNvSpPr/>
          <p:nvPr/>
        </p:nvSpPr>
        <p:spPr>
          <a:xfrm>
            <a:off x="82274" y="1391693"/>
            <a:ext cx="3693226" cy="2520000"/>
          </a:xfrm>
          <a:prstGeom prst="wedgeEllipseCallout">
            <a:avLst>
              <a:gd name="adj1" fmla="val 49907"/>
              <a:gd name="adj2" fmla="val 28894"/>
            </a:avLst>
          </a:prstGeom>
          <a:solidFill>
            <a:srgbClr val="FFE2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円形吹き出し 30">
            <a:extLst>
              <a:ext uri="{FF2B5EF4-FFF2-40B4-BE49-F238E27FC236}">
                <a16:creationId xmlns:a16="http://schemas.microsoft.com/office/drawing/2014/main" id="{3A0D3965-22E4-AEA7-1984-339B035AFE31}"/>
              </a:ext>
            </a:extLst>
          </p:cNvPr>
          <p:cNvSpPr/>
          <p:nvPr/>
        </p:nvSpPr>
        <p:spPr>
          <a:xfrm>
            <a:off x="1494334" y="3813827"/>
            <a:ext cx="3693226" cy="2520000"/>
          </a:xfrm>
          <a:prstGeom prst="wedgeEllipseCallout">
            <a:avLst>
              <a:gd name="adj1" fmla="val 32865"/>
              <a:gd name="adj2" fmla="val -52321"/>
            </a:avLst>
          </a:prstGeom>
          <a:solidFill>
            <a:srgbClr val="FFE2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" name="円形吹き出し 32">
            <a:extLst>
              <a:ext uri="{FF2B5EF4-FFF2-40B4-BE49-F238E27FC236}">
                <a16:creationId xmlns:a16="http://schemas.microsoft.com/office/drawing/2014/main" id="{37E2EDEA-8939-0748-DDC2-6AB9BD843840}"/>
              </a:ext>
            </a:extLst>
          </p:cNvPr>
          <p:cNvSpPr/>
          <p:nvPr/>
        </p:nvSpPr>
        <p:spPr>
          <a:xfrm>
            <a:off x="5462462" y="3813827"/>
            <a:ext cx="3693226" cy="2520000"/>
          </a:xfrm>
          <a:prstGeom prst="wedgeEllipseCallout">
            <a:avLst>
              <a:gd name="adj1" fmla="val -36148"/>
              <a:gd name="adj2" fmla="val -47334"/>
            </a:avLst>
          </a:prstGeom>
          <a:solidFill>
            <a:srgbClr val="FFE2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円形吹き出し 34">
            <a:extLst>
              <a:ext uri="{FF2B5EF4-FFF2-40B4-BE49-F238E27FC236}">
                <a16:creationId xmlns:a16="http://schemas.microsoft.com/office/drawing/2014/main" id="{92FAD8EB-28E6-D69D-0F7C-E4C85EDE0084}"/>
              </a:ext>
            </a:extLst>
          </p:cNvPr>
          <p:cNvSpPr/>
          <p:nvPr/>
        </p:nvSpPr>
        <p:spPr>
          <a:xfrm>
            <a:off x="8410758" y="2099036"/>
            <a:ext cx="3693226" cy="2520000"/>
          </a:xfrm>
          <a:prstGeom prst="wedgeEllipseCallout">
            <a:avLst>
              <a:gd name="adj1" fmla="val -57167"/>
              <a:gd name="adj2" fmla="val 12891"/>
            </a:avLst>
          </a:prstGeom>
          <a:solidFill>
            <a:srgbClr val="FFE2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6" name="円形吹き出し 35">
            <a:extLst>
              <a:ext uri="{FF2B5EF4-FFF2-40B4-BE49-F238E27FC236}">
                <a16:creationId xmlns:a16="http://schemas.microsoft.com/office/drawing/2014/main" id="{1398B7F7-BB6C-E7CB-E969-4DE66CB0CE5A}"/>
              </a:ext>
            </a:extLst>
          </p:cNvPr>
          <p:cNvSpPr/>
          <p:nvPr/>
        </p:nvSpPr>
        <p:spPr>
          <a:xfrm>
            <a:off x="4371168" y="1239605"/>
            <a:ext cx="3693226" cy="2520000"/>
          </a:xfrm>
          <a:prstGeom prst="wedgeEllipseCallout">
            <a:avLst>
              <a:gd name="adj1" fmla="val -33373"/>
              <a:gd name="adj2" fmla="val 48497"/>
            </a:avLst>
          </a:prstGeom>
          <a:solidFill>
            <a:srgbClr val="FFE2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1E1372E-56FF-191A-1E6F-C8BDBCD7FD2A}"/>
              </a:ext>
            </a:extLst>
          </p:cNvPr>
          <p:cNvSpPr txBox="1"/>
          <p:nvPr/>
        </p:nvSpPr>
        <p:spPr>
          <a:xfrm>
            <a:off x="326453" y="942392"/>
            <a:ext cx="115381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ワークショップを経て生成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AI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の使い方や新しい要求工学の手法などについて、得られた気づきをシェアしましょう！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フローチャート: 代替処理 4">
            <a:extLst>
              <a:ext uri="{FF2B5EF4-FFF2-40B4-BE49-F238E27FC236}">
                <a16:creationId xmlns:a16="http://schemas.microsoft.com/office/drawing/2014/main" id="{E72CDDD2-A608-DCDC-EDAB-04D8C5D9B8E1}"/>
              </a:ext>
            </a:extLst>
          </p:cNvPr>
          <p:cNvSpPr/>
          <p:nvPr/>
        </p:nvSpPr>
        <p:spPr>
          <a:xfrm>
            <a:off x="9426772" y="5414426"/>
            <a:ext cx="2677212" cy="919401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時間があるチームは、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個人やチームで考えてみてください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014371442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青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1445</TotalTime>
  <Words>241</Words>
  <Application>Microsoft Office PowerPoint</Application>
  <PresentationFormat>ワイド画面</PresentationFormat>
  <Paragraphs>50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BIZ UDPゴシック</vt:lpstr>
      <vt:lpstr>Meiryo UI</vt:lpstr>
      <vt:lpstr>游ゴシック</vt:lpstr>
      <vt:lpstr>Calibri</vt:lpstr>
      <vt:lpstr>Wingdings</vt:lpstr>
      <vt:lpstr>レトロスペクト</vt:lpstr>
      <vt:lpstr>生成AIを用いたアイデア創出のためのワークショップ用テンプレート Template for Ideation Workshop Using Generative AI テンプレート集 </vt:lpstr>
      <vt:lpstr>ペルソナ</vt:lpstr>
      <vt:lpstr>成果物統合用テンプレート：ペルソナとコースメニュー</vt:lpstr>
      <vt:lpstr>プレゼン用テンプレート：コースメニュー</vt:lpstr>
      <vt:lpstr>プレゼン用テンプレート：得られた気づき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SIS2023WSS</dc:title>
  <dc:creator/>
  <cp:lastModifiedBy>万里 位野木</cp:lastModifiedBy>
  <cp:revision>863</cp:revision>
  <cp:lastPrinted>2022-12-06T23:05:56Z</cp:lastPrinted>
  <dcterms:created xsi:type="dcterms:W3CDTF">2021-07-28T05:55:26Z</dcterms:created>
  <dcterms:modified xsi:type="dcterms:W3CDTF">2024-03-14T07:52:20Z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abb27ca-7868-470c-8d5b-74df37759162_Enabled">
    <vt:lpwstr>true</vt:lpwstr>
  </property>
  <property fmtid="{D5CDD505-2E9C-101B-9397-08002B2CF9AE}" pid="3" name="MSIP_Label_babb27ca-7868-470c-8d5b-74df37759162_SetDate">
    <vt:lpwstr>2022-12-13T22:55:36Z</vt:lpwstr>
  </property>
  <property fmtid="{D5CDD505-2E9C-101B-9397-08002B2CF9AE}" pid="4" name="MSIP_Label_babb27ca-7868-470c-8d5b-74df37759162_Method">
    <vt:lpwstr>Privileged</vt:lpwstr>
  </property>
  <property fmtid="{D5CDD505-2E9C-101B-9397-08002B2CF9AE}" pid="5" name="MSIP_Label_babb27ca-7868-470c-8d5b-74df37759162_Name">
    <vt:lpwstr>babb27ca-7868-470c-8d5b-74df37759162</vt:lpwstr>
  </property>
  <property fmtid="{D5CDD505-2E9C-101B-9397-08002B2CF9AE}" pid="6" name="MSIP_Label_babb27ca-7868-470c-8d5b-74df37759162_SiteId">
    <vt:lpwstr>bdda4ca5-4ffd-4f47-9e0d-ce56ad194b37</vt:lpwstr>
  </property>
  <property fmtid="{D5CDD505-2E9C-101B-9397-08002B2CF9AE}" pid="7" name="MSIP_Label_babb27ca-7868-470c-8d5b-74df37759162_ActionId">
    <vt:lpwstr>b23d434e-9383-4c08-9b75-973d1a4792a3</vt:lpwstr>
  </property>
  <property fmtid="{D5CDD505-2E9C-101B-9397-08002B2CF9AE}" pid="8" name="MSIP_Label_babb27ca-7868-470c-8d5b-74df37759162_ContentBits">
    <vt:lpwstr>0</vt:lpwstr>
  </property>
</Properties>
</file>