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12801600" cy="9601200" type="A3"/>
  <p:notesSz cx="9866313" cy="142954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71" autoAdjust="0"/>
    <p:restoredTop sz="94660"/>
  </p:normalViewPr>
  <p:slideViewPr>
    <p:cSldViewPr snapToGrid="0">
      <p:cViewPr varScale="1">
        <p:scale>
          <a:sx n="80" d="100"/>
          <a:sy n="80" d="100"/>
        </p:scale>
        <p:origin x="145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5BEC0-B99D-4C79-8807-735112BAD96B}" type="datetimeFigureOut">
              <a:rPr kumimoji="1" lang="ja-JP" altLang="en-US" smtClean="0"/>
              <a:t>2019/4/11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8E406-C223-41AA-90E2-8AE3246801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2428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5BEC0-B99D-4C79-8807-735112BAD96B}" type="datetimeFigureOut">
              <a:rPr kumimoji="1" lang="ja-JP" altLang="en-US" smtClean="0"/>
              <a:t>2019/4/11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8E406-C223-41AA-90E2-8AE3246801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351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5BEC0-B99D-4C79-8807-735112BAD96B}" type="datetimeFigureOut">
              <a:rPr kumimoji="1" lang="ja-JP" altLang="en-US" smtClean="0"/>
              <a:t>2019/4/11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8E406-C223-41AA-90E2-8AE3246801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7438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5BEC0-B99D-4C79-8807-735112BAD96B}" type="datetimeFigureOut">
              <a:rPr kumimoji="1" lang="ja-JP" altLang="en-US" smtClean="0"/>
              <a:t>2019/4/11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8E406-C223-41AA-90E2-8AE3246801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835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5BEC0-B99D-4C79-8807-735112BAD96B}" type="datetimeFigureOut">
              <a:rPr kumimoji="1" lang="ja-JP" altLang="en-US" smtClean="0"/>
              <a:t>2019/4/11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8E406-C223-41AA-90E2-8AE3246801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7612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5BEC0-B99D-4C79-8807-735112BAD96B}" type="datetimeFigureOut">
              <a:rPr kumimoji="1" lang="ja-JP" altLang="en-US" smtClean="0"/>
              <a:t>2019/4/11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8E406-C223-41AA-90E2-8AE3246801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7732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5BEC0-B99D-4C79-8807-735112BAD96B}" type="datetimeFigureOut">
              <a:rPr kumimoji="1" lang="ja-JP" altLang="en-US" smtClean="0"/>
              <a:t>2019/4/11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8E406-C223-41AA-90E2-8AE3246801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0912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5BEC0-B99D-4C79-8807-735112BAD96B}" type="datetimeFigureOut">
              <a:rPr kumimoji="1" lang="ja-JP" altLang="en-US" smtClean="0"/>
              <a:t>2019/4/11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8E406-C223-41AA-90E2-8AE3246801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7936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5BEC0-B99D-4C79-8807-735112BAD96B}" type="datetimeFigureOut">
              <a:rPr kumimoji="1" lang="ja-JP" altLang="en-US" smtClean="0"/>
              <a:t>2019/4/11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8E406-C223-41AA-90E2-8AE3246801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5654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5BEC0-B99D-4C79-8807-735112BAD96B}" type="datetimeFigureOut">
              <a:rPr kumimoji="1" lang="ja-JP" altLang="en-US" smtClean="0"/>
              <a:t>2019/4/11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8E406-C223-41AA-90E2-8AE3246801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16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5BEC0-B99D-4C79-8807-735112BAD96B}" type="datetimeFigureOut">
              <a:rPr kumimoji="1" lang="ja-JP" altLang="en-US" smtClean="0"/>
              <a:t>2019/4/11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8E406-C223-41AA-90E2-8AE3246801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4765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5BEC0-B99D-4C79-8807-735112BAD96B}" type="datetimeFigureOut">
              <a:rPr kumimoji="1" lang="ja-JP" altLang="en-US" smtClean="0"/>
              <a:t>2019/4/11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58E406-C223-41AA-90E2-8AE3246801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895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25506" y="3453347"/>
            <a:ext cx="9818537" cy="17415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7800" tIns="48006" rIns="96012" bIns="4800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11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ミドルウェア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8142901" y="3504248"/>
            <a:ext cx="1753644" cy="1639211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7800" tIns="48006" rIns="96012" bIns="48006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J.</a:t>
            </a:r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運用管理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25506" y="400623"/>
            <a:ext cx="9818537" cy="30122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7800" tIns="48006" rIns="96012" bIns="4800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11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アプリケーション</a:t>
            </a:r>
            <a:endParaRPr kumimoji="1" lang="ja-JP" altLang="en-US" sz="11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82880" y="662239"/>
            <a:ext cx="4435130" cy="27038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7800" tIns="48006" rIns="96012" bIns="4800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スクラッチ</a:t>
            </a:r>
            <a:endParaRPr kumimoji="1"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開発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1049002" y="697164"/>
            <a:ext cx="3498238" cy="661674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7800" tIns="48006" rIns="96012" bIns="48006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G.</a:t>
            </a:r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開発言語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241300" y="1406122"/>
            <a:ext cx="4305940" cy="1226298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7800" tIns="48006" rIns="96012" bIns="48006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H.</a:t>
            </a:r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開発環境・ツール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241299" y="2681954"/>
            <a:ext cx="4305941" cy="668663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7800" tIns="48006" rIns="96012" bIns="48006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I.</a:t>
            </a:r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開発手法・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プロセス</a:t>
            </a:r>
            <a:endParaRPr kumimoji="1" lang="ja-JP" altLang="en-US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115905" y="6808120"/>
            <a:ext cx="9826729" cy="13106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7800" tIns="48006" rIns="96012" bIns="4800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en-US" altLang="ja-JP" sz="11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OS</a:t>
            </a:r>
            <a:endParaRPr kumimoji="1" lang="ja-JP" altLang="en-US" sz="11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15905" y="5242037"/>
            <a:ext cx="9826729" cy="15263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7800" tIns="48006" rIns="96012" bIns="4800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11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基盤構築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115905" y="8150415"/>
            <a:ext cx="9826729" cy="7878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7800" tIns="48006" rIns="96012" bIns="4800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11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ハードウェア</a:t>
            </a:r>
            <a:endParaRPr kumimoji="1" lang="ja-JP" altLang="en-US" sz="11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701237" y="662237"/>
            <a:ext cx="3451190" cy="270389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7800" tIns="48006" rIns="96012" bIns="4800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汎用パッケージ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115905" y="8985390"/>
            <a:ext cx="9826729" cy="5011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7800" tIns="48006" rIns="96012" bIns="4800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11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ネットワーク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4766191" y="947361"/>
            <a:ext cx="1564736" cy="2375813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7800" tIns="48006" rIns="96012" bIns="48006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C.</a:t>
            </a:r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社内コミュニケーション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1088940" y="6845615"/>
            <a:ext cx="5254610" cy="2588898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7800" tIns="48006" rIns="96012" bIns="48006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A.</a:t>
            </a:r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サーバー・</a:t>
            </a:r>
            <a:r>
              <a:rPr kumimoji="1"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OS</a:t>
            </a:r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・ストレージ・</a:t>
            </a:r>
            <a:r>
              <a:rPr kumimoji="1"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NW</a:t>
            </a:r>
            <a:endParaRPr kumimoji="1" lang="ja-JP" altLang="en-US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10033863" y="923297"/>
            <a:ext cx="2614163" cy="80149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7800" tIns="48006" rIns="96012" bIns="4800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11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品質向上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10100223" y="1347429"/>
            <a:ext cx="1195447" cy="7434621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7800" tIns="48006" rIns="96012" bIns="48006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F.</a:t>
            </a:r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セキュリティ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11356548" y="1347429"/>
            <a:ext cx="1201658" cy="7434621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7800" tIns="48006" rIns="96012" bIns="48006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K.IT</a:t>
            </a:r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ガバナンス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6392011" y="947361"/>
            <a:ext cx="1700842" cy="4196097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7800" tIns="48006" rIns="96012" bIns="48006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D.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データベース関連</a:t>
            </a:r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技術</a:t>
            </a:r>
          </a:p>
        </p:txBody>
      </p:sp>
      <p:sp>
        <p:nvSpPr>
          <p:cNvPr id="66" name="正方形/長方形 65"/>
          <p:cNvSpPr/>
          <p:nvPr/>
        </p:nvSpPr>
        <p:spPr>
          <a:xfrm>
            <a:off x="10140945" y="7240163"/>
            <a:ext cx="1094194" cy="146577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7800" tIns="48006" rIns="96012" bIns="4800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11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ネットワーク</a:t>
            </a:r>
            <a:endParaRPr kumimoji="1" lang="en-US" altLang="ja-JP" sz="11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1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セキュリティ</a:t>
            </a:r>
            <a:endParaRPr kumimoji="1" lang="ja-JP" altLang="en-US" sz="11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10132664" y="1870889"/>
            <a:ext cx="1114219" cy="130154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7800" tIns="48006" rIns="96012" bIns="4800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1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認証・暗号</a:t>
            </a:r>
          </a:p>
        </p:txBody>
      </p:sp>
      <p:sp>
        <p:nvSpPr>
          <p:cNvPr id="68" name="正方形/長方形 67"/>
          <p:cNvSpPr/>
          <p:nvPr/>
        </p:nvSpPr>
        <p:spPr>
          <a:xfrm>
            <a:off x="10135937" y="4782209"/>
            <a:ext cx="1114219" cy="189769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7800" tIns="48006" rIns="96012" bIns="4800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11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セキュリティ</a:t>
            </a:r>
            <a:endParaRPr kumimoji="1" lang="en-US" altLang="ja-JP" sz="11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1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オペレーション</a:t>
            </a:r>
            <a:endParaRPr kumimoji="1" lang="ja-JP" altLang="en-US" sz="11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1" name="正方形/長方形 80"/>
          <p:cNvSpPr/>
          <p:nvPr/>
        </p:nvSpPr>
        <p:spPr>
          <a:xfrm>
            <a:off x="1088940" y="3547601"/>
            <a:ext cx="5254609" cy="3179951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7800" tIns="48006" rIns="96012" bIns="48006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B. </a:t>
            </a:r>
            <a:r>
              <a:rPr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ミドルウェア</a:t>
            </a: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及び</a:t>
            </a:r>
            <a:endParaRPr lang="en-US" altLang="ja-JP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基盤</a:t>
            </a:r>
            <a:r>
              <a:rPr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構築技術</a:t>
            </a:r>
            <a:endParaRPr kumimoji="1" lang="ja-JP" altLang="en-US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1" name="正方形/長方形 90"/>
          <p:cNvSpPr/>
          <p:nvPr/>
        </p:nvSpPr>
        <p:spPr>
          <a:xfrm>
            <a:off x="1165527" y="5306909"/>
            <a:ext cx="1638546" cy="136274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7800" tIns="48006" rIns="96012" bIns="48006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仮想化</a:t>
            </a:r>
            <a:endParaRPr kumimoji="1" lang="en-US" altLang="ja-JP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ja-JP" altLang="en-US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2" name="正方形/長方形 91"/>
          <p:cNvSpPr/>
          <p:nvPr/>
        </p:nvSpPr>
        <p:spPr>
          <a:xfrm>
            <a:off x="4542608" y="5306909"/>
            <a:ext cx="1685666" cy="136274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7800" tIns="48006" rIns="96012" bIns="48006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クラウド</a:t>
            </a:r>
            <a:endParaRPr kumimoji="1" lang="en-US" altLang="ja-JP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2905513" y="3771120"/>
            <a:ext cx="1545488" cy="133662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7800" tIns="48006" rIns="96012" bIns="48006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en-US" altLang="ja-JP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Web/AP</a:t>
            </a:r>
            <a:endParaRPr kumimoji="1" lang="ja-JP" altLang="en-US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4540821" y="3771120"/>
            <a:ext cx="1687076" cy="133662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7800" tIns="48006" rIns="96012" bIns="48006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システム連携</a:t>
            </a:r>
            <a:endParaRPr kumimoji="1" lang="ja-JP" altLang="en-US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6494386" y="5349665"/>
            <a:ext cx="3396418" cy="3539542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7800" tIns="48006" rIns="96012" bIns="48006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E.</a:t>
            </a:r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クライアント端末</a:t>
            </a:r>
          </a:p>
        </p:txBody>
      </p:sp>
      <p:sp>
        <p:nvSpPr>
          <p:cNvPr id="42" name="正方形/長方形 41"/>
          <p:cNvSpPr/>
          <p:nvPr/>
        </p:nvSpPr>
        <p:spPr>
          <a:xfrm>
            <a:off x="8242247" y="662238"/>
            <a:ext cx="1611056" cy="270389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7800" tIns="48006" rIns="96012" bIns="4800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個別パッケージ</a:t>
            </a:r>
            <a:endParaRPr kumimoji="1"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（ソリューション）</a:t>
            </a:r>
          </a:p>
        </p:txBody>
      </p:sp>
      <p:sp>
        <p:nvSpPr>
          <p:cNvPr id="45" name="正方形/長方形 44"/>
          <p:cNvSpPr/>
          <p:nvPr/>
        </p:nvSpPr>
        <p:spPr>
          <a:xfrm>
            <a:off x="11432740" y="1870889"/>
            <a:ext cx="1081083" cy="130154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7800" tIns="48006" rIns="96012" bIns="4800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11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アーキテクチャー</a:t>
            </a:r>
            <a:endParaRPr kumimoji="1" lang="ja-JP" altLang="en-US" sz="11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11432740" y="4782209"/>
            <a:ext cx="1081083" cy="189769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7800" tIns="48006" rIns="96012" bIns="4800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1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品質マネジメント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10159686" y="2394044"/>
            <a:ext cx="1037244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zh-TW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認証強化</a:t>
            </a:r>
            <a:r>
              <a:rPr kumimoji="1" lang="zh-TW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技術</a:t>
            </a:r>
            <a:endParaRPr kumimoji="1" lang="zh-TW" altLang="en-US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10159686" y="7761953"/>
            <a:ext cx="1037244" cy="3306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侵入監視ツール</a:t>
            </a:r>
            <a:r>
              <a:rPr kumimoji="1"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／</a:t>
            </a:r>
            <a:endParaRPr kumimoji="1" lang="en-US" altLang="ja-JP" sz="9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ログ</a:t>
            </a:r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監視ツール</a:t>
            </a:r>
          </a:p>
        </p:txBody>
      </p:sp>
      <p:sp>
        <p:nvSpPr>
          <p:cNvPr id="49" name="正方形/長方形 48"/>
          <p:cNvSpPr/>
          <p:nvPr/>
        </p:nvSpPr>
        <p:spPr>
          <a:xfrm>
            <a:off x="10159686" y="5349665"/>
            <a:ext cx="1037244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zh-TW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脆弱性管理</a:t>
            </a:r>
          </a:p>
        </p:txBody>
      </p:sp>
      <p:sp>
        <p:nvSpPr>
          <p:cNvPr id="50" name="正方形/長方形 49"/>
          <p:cNvSpPr/>
          <p:nvPr/>
        </p:nvSpPr>
        <p:spPr>
          <a:xfrm>
            <a:off x="10159686" y="2627998"/>
            <a:ext cx="1037244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zh-TW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暗号化技術</a:t>
            </a:r>
          </a:p>
        </p:txBody>
      </p:sp>
      <p:sp>
        <p:nvSpPr>
          <p:cNvPr id="51" name="正方形/長方形 50"/>
          <p:cNvSpPr/>
          <p:nvPr/>
        </p:nvSpPr>
        <p:spPr>
          <a:xfrm>
            <a:off x="10159686" y="8165540"/>
            <a:ext cx="1037244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検疫ネットワーク</a:t>
            </a:r>
          </a:p>
        </p:txBody>
      </p:sp>
      <p:sp>
        <p:nvSpPr>
          <p:cNvPr id="52" name="正方形/長方形 51"/>
          <p:cNvSpPr/>
          <p:nvPr/>
        </p:nvSpPr>
        <p:spPr>
          <a:xfrm>
            <a:off x="10159686" y="8423375"/>
            <a:ext cx="1037244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フィルタリング</a:t>
            </a:r>
          </a:p>
        </p:txBody>
      </p:sp>
      <p:sp>
        <p:nvSpPr>
          <p:cNvPr id="53" name="正方形/長方形 52"/>
          <p:cNvSpPr/>
          <p:nvPr/>
        </p:nvSpPr>
        <p:spPr>
          <a:xfrm>
            <a:off x="10159686" y="5574734"/>
            <a:ext cx="1037244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SIEM</a:t>
            </a:r>
            <a:endParaRPr kumimoji="1" lang="ja-JP" altLang="en-US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10159686" y="5799803"/>
            <a:ext cx="1037244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情報漏洩防止ツール</a:t>
            </a:r>
          </a:p>
        </p:txBody>
      </p:sp>
      <p:sp>
        <p:nvSpPr>
          <p:cNvPr id="55" name="正方形/長方形 54"/>
          <p:cNvSpPr/>
          <p:nvPr/>
        </p:nvSpPr>
        <p:spPr>
          <a:xfrm>
            <a:off x="10159686" y="2861953"/>
            <a:ext cx="1037244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en-US" altLang="zh-TW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DRM</a:t>
            </a:r>
          </a:p>
        </p:txBody>
      </p:sp>
      <p:sp>
        <p:nvSpPr>
          <p:cNvPr id="57" name="正方形/長方形 56"/>
          <p:cNvSpPr/>
          <p:nvPr/>
        </p:nvSpPr>
        <p:spPr>
          <a:xfrm>
            <a:off x="10159686" y="6024872"/>
            <a:ext cx="1037244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サンドボックス</a:t>
            </a:r>
          </a:p>
        </p:txBody>
      </p:sp>
      <p:sp>
        <p:nvSpPr>
          <p:cNvPr id="58" name="正方形/長方形 57"/>
          <p:cNvSpPr/>
          <p:nvPr/>
        </p:nvSpPr>
        <p:spPr>
          <a:xfrm>
            <a:off x="10159686" y="6249942"/>
            <a:ext cx="1037244" cy="3321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セキュリティ</a:t>
            </a:r>
            <a:endParaRPr kumimoji="1" lang="en-US" altLang="ja-JP" sz="9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標準</a:t>
            </a:r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記述</a:t>
            </a:r>
          </a:p>
        </p:txBody>
      </p:sp>
      <p:sp>
        <p:nvSpPr>
          <p:cNvPr id="59" name="正方形/長方形 58"/>
          <p:cNvSpPr/>
          <p:nvPr/>
        </p:nvSpPr>
        <p:spPr>
          <a:xfrm>
            <a:off x="11498581" y="5349665"/>
            <a:ext cx="966780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en-US" altLang="zh-TW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ITIL</a:t>
            </a:r>
            <a:r>
              <a:rPr kumimoji="1" lang="zh-TW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／</a:t>
            </a:r>
            <a:r>
              <a:rPr kumimoji="1" lang="en-US" altLang="zh-TW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ITSMS</a:t>
            </a:r>
          </a:p>
        </p:txBody>
      </p:sp>
      <p:sp>
        <p:nvSpPr>
          <p:cNvPr id="60" name="正方形/長方形 59"/>
          <p:cNvSpPr/>
          <p:nvPr/>
        </p:nvSpPr>
        <p:spPr>
          <a:xfrm>
            <a:off x="11498581" y="5611541"/>
            <a:ext cx="966780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QMS</a:t>
            </a:r>
          </a:p>
        </p:txBody>
      </p:sp>
      <p:sp>
        <p:nvSpPr>
          <p:cNvPr id="61" name="正方形/長方形 60"/>
          <p:cNvSpPr/>
          <p:nvPr/>
        </p:nvSpPr>
        <p:spPr>
          <a:xfrm>
            <a:off x="11498581" y="5873417"/>
            <a:ext cx="966780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CMM</a:t>
            </a:r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／</a:t>
            </a:r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CMMI</a:t>
            </a:r>
          </a:p>
        </p:txBody>
      </p:sp>
      <p:sp>
        <p:nvSpPr>
          <p:cNvPr id="62" name="正方形/長方形 61"/>
          <p:cNvSpPr/>
          <p:nvPr/>
        </p:nvSpPr>
        <p:spPr>
          <a:xfrm>
            <a:off x="11498581" y="6135293"/>
            <a:ext cx="966780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ISMS</a:t>
            </a:r>
          </a:p>
        </p:txBody>
      </p:sp>
      <p:sp>
        <p:nvSpPr>
          <p:cNvPr id="63" name="正方形/長方形 62"/>
          <p:cNvSpPr/>
          <p:nvPr/>
        </p:nvSpPr>
        <p:spPr>
          <a:xfrm>
            <a:off x="11498581" y="6397169"/>
            <a:ext cx="966780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CSIRT</a:t>
            </a:r>
          </a:p>
        </p:txBody>
      </p:sp>
      <p:sp>
        <p:nvSpPr>
          <p:cNvPr id="64" name="正方形/長方形 63"/>
          <p:cNvSpPr/>
          <p:nvPr/>
        </p:nvSpPr>
        <p:spPr>
          <a:xfrm>
            <a:off x="11498581" y="2394044"/>
            <a:ext cx="966780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DevOps</a:t>
            </a:r>
          </a:p>
        </p:txBody>
      </p:sp>
      <p:sp>
        <p:nvSpPr>
          <p:cNvPr id="65" name="正方形/長方形 64"/>
          <p:cNvSpPr/>
          <p:nvPr/>
        </p:nvSpPr>
        <p:spPr>
          <a:xfrm>
            <a:off x="11498581" y="2635518"/>
            <a:ext cx="966780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EA</a:t>
            </a:r>
          </a:p>
        </p:txBody>
      </p:sp>
      <p:sp>
        <p:nvSpPr>
          <p:cNvPr id="69" name="正方形/長方形 68"/>
          <p:cNvSpPr/>
          <p:nvPr/>
        </p:nvSpPr>
        <p:spPr>
          <a:xfrm>
            <a:off x="11498581" y="2876993"/>
            <a:ext cx="966780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SOA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1500284" y="7055970"/>
            <a:ext cx="2699908" cy="102653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7800" tIns="48006" rIns="96012" bIns="48006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サーバー</a:t>
            </a:r>
            <a:r>
              <a:rPr kumimoji="1" lang="en-US" altLang="ja-JP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OS</a:t>
            </a:r>
            <a:endParaRPr kumimoji="1" lang="ja-JP" altLang="en-US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353652" y="7052907"/>
            <a:ext cx="1635674" cy="102960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7800" tIns="48006" rIns="96012" bIns="48006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ストレージ</a:t>
            </a:r>
            <a:r>
              <a:rPr kumimoji="1" lang="en-US" altLang="ja-JP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OS</a:t>
            </a:r>
            <a:endParaRPr kumimoji="1" lang="ja-JP" altLang="en-US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1500285" y="9059425"/>
            <a:ext cx="4489042" cy="31024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7800" tIns="48006" rIns="96012" bIns="48006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ネットワーク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6768470" y="8198511"/>
            <a:ext cx="3015610" cy="64069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7800" tIns="48006" rIns="96012" bIns="48006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クライアント</a:t>
            </a:r>
            <a:r>
              <a:rPr kumimoji="1" lang="en-US" altLang="ja-JP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HW</a:t>
            </a:r>
            <a:endParaRPr kumimoji="1" lang="ja-JP" altLang="en-US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6768470" y="7032642"/>
            <a:ext cx="3015610" cy="104567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7800" tIns="48006" rIns="96012" bIns="48006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クライアント</a:t>
            </a:r>
            <a:r>
              <a:rPr kumimoji="1" lang="en-US" altLang="ja-JP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OS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1500285" y="8248260"/>
            <a:ext cx="2699908" cy="61951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7800" tIns="48006" rIns="96012" bIns="48006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サーバー</a:t>
            </a:r>
            <a:r>
              <a:rPr kumimoji="1" lang="en-US" altLang="ja-JP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HW</a:t>
            </a:r>
            <a:endParaRPr kumimoji="1" lang="ja-JP" altLang="en-US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353652" y="8248261"/>
            <a:ext cx="1635674" cy="61951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7800" tIns="48006" rIns="96012" bIns="48006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ストレージ</a:t>
            </a:r>
            <a:r>
              <a:rPr kumimoji="1" lang="en-US" altLang="ja-JP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HW</a:t>
            </a:r>
            <a:endParaRPr kumimoji="1" lang="ja-JP" altLang="en-US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1" name="正方形/長方形 70"/>
          <p:cNvSpPr/>
          <p:nvPr/>
        </p:nvSpPr>
        <p:spPr>
          <a:xfrm>
            <a:off x="2654534" y="9132873"/>
            <a:ext cx="1735754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ネットワーク仮想化</a:t>
            </a:r>
            <a:r>
              <a:rPr kumimoji="1"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技術</a:t>
            </a:r>
            <a:r>
              <a:rPr kumimoji="1" lang="en-US" altLang="ja-JP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kumimoji="1"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最適化</a:t>
            </a:r>
            <a:endParaRPr kumimoji="1" lang="ja-JP" altLang="en-US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4481501" y="9132873"/>
            <a:ext cx="1294770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IPv6</a:t>
            </a:r>
          </a:p>
        </p:txBody>
      </p:sp>
      <p:sp>
        <p:nvSpPr>
          <p:cNvPr id="73" name="正方形/長方形 72"/>
          <p:cNvSpPr/>
          <p:nvPr/>
        </p:nvSpPr>
        <p:spPr>
          <a:xfrm rot="16200000">
            <a:off x="2757578" y="7956627"/>
            <a:ext cx="1533044" cy="1849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メインフレーム</a:t>
            </a:r>
          </a:p>
        </p:txBody>
      </p:sp>
      <p:sp>
        <p:nvSpPr>
          <p:cNvPr id="74" name="正方形/長方形 73"/>
          <p:cNvSpPr/>
          <p:nvPr/>
        </p:nvSpPr>
        <p:spPr>
          <a:xfrm>
            <a:off x="1870239" y="7284571"/>
            <a:ext cx="1469675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Windows</a:t>
            </a:r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系サーバ</a:t>
            </a:r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OS</a:t>
            </a:r>
          </a:p>
        </p:txBody>
      </p:sp>
      <p:sp>
        <p:nvSpPr>
          <p:cNvPr id="75" name="正方形/長方形 74"/>
          <p:cNvSpPr/>
          <p:nvPr/>
        </p:nvSpPr>
        <p:spPr>
          <a:xfrm>
            <a:off x="2097305" y="8446712"/>
            <a:ext cx="1014368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IA</a:t>
            </a:r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サーバ</a:t>
            </a:r>
          </a:p>
        </p:txBody>
      </p:sp>
      <p:sp>
        <p:nvSpPr>
          <p:cNvPr id="76" name="正方形/長方形 75"/>
          <p:cNvSpPr/>
          <p:nvPr/>
        </p:nvSpPr>
        <p:spPr>
          <a:xfrm>
            <a:off x="1870239" y="7489967"/>
            <a:ext cx="1469675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UNIX</a:t>
            </a:r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系サーバ</a:t>
            </a:r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OS</a:t>
            </a:r>
          </a:p>
        </p:txBody>
      </p:sp>
      <p:sp>
        <p:nvSpPr>
          <p:cNvPr id="77" name="正方形/長方形 76"/>
          <p:cNvSpPr/>
          <p:nvPr/>
        </p:nvSpPr>
        <p:spPr>
          <a:xfrm>
            <a:off x="2097305" y="8648418"/>
            <a:ext cx="1014368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UNIX</a:t>
            </a:r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サーバ</a:t>
            </a:r>
          </a:p>
        </p:txBody>
      </p:sp>
      <p:sp>
        <p:nvSpPr>
          <p:cNvPr id="78" name="正方形/長方形 77"/>
          <p:cNvSpPr/>
          <p:nvPr/>
        </p:nvSpPr>
        <p:spPr>
          <a:xfrm>
            <a:off x="1870239" y="7695363"/>
            <a:ext cx="1469675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オープンソース系サーバ</a:t>
            </a:r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OS</a:t>
            </a:r>
          </a:p>
        </p:txBody>
      </p:sp>
      <p:sp>
        <p:nvSpPr>
          <p:cNvPr id="82" name="正方形/長方形 81"/>
          <p:cNvSpPr/>
          <p:nvPr/>
        </p:nvSpPr>
        <p:spPr>
          <a:xfrm>
            <a:off x="1870239" y="7900759"/>
            <a:ext cx="1469675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組み込み</a:t>
            </a:r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OS</a:t>
            </a:r>
          </a:p>
        </p:txBody>
      </p:sp>
      <p:sp>
        <p:nvSpPr>
          <p:cNvPr id="83" name="正方形/長方形 82"/>
          <p:cNvSpPr/>
          <p:nvPr/>
        </p:nvSpPr>
        <p:spPr>
          <a:xfrm>
            <a:off x="4434801" y="7533880"/>
            <a:ext cx="1469675" cy="30468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ストレージ</a:t>
            </a:r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OS</a:t>
            </a:r>
            <a:r>
              <a:rPr kumimoji="1" lang="ja-JP" altLang="en-US" sz="9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endParaRPr kumimoji="1" lang="en-US" altLang="ja-JP" sz="9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ストレージ</a:t>
            </a:r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管理ソフト</a:t>
            </a:r>
            <a:endParaRPr kumimoji="1" lang="en-US" altLang="ja-JP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6" name="正方形/長方形 85"/>
          <p:cNvSpPr/>
          <p:nvPr/>
        </p:nvSpPr>
        <p:spPr>
          <a:xfrm>
            <a:off x="1194124" y="5591989"/>
            <a:ext cx="1560552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シン・プロビジョニング</a:t>
            </a:r>
          </a:p>
        </p:txBody>
      </p:sp>
      <p:sp>
        <p:nvSpPr>
          <p:cNvPr id="90" name="正方形/長方形 89"/>
          <p:cNvSpPr/>
          <p:nvPr/>
        </p:nvSpPr>
        <p:spPr>
          <a:xfrm>
            <a:off x="1194124" y="5813444"/>
            <a:ext cx="1560552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ライブマイグレーション</a:t>
            </a:r>
          </a:p>
        </p:txBody>
      </p:sp>
      <p:sp>
        <p:nvSpPr>
          <p:cNvPr id="94" name="正方形/長方形 93"/>
          <p:cNvSpPr/>
          <p:nvPr/>
        </p:nvSpPr>
        <p:spPr>
          <a:xfrm>
            <a:off x="1194124" y="6034900"/>
            <a:ext cx="1560552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サーバ仮想化技術</a:t>
            </a:r>
          </a:p>
        </p:txBody>
      </p:sp>
      <p:sp>
        <p:nvSpPr>
          <p:cNvPr id="95" name="正方形/長方形 94"/>
          <p:cNvSpPr/>
          <p:nvPr/>
        </p:nvSpPr>
        <p:spPr>
          <a:xfrm>
            <a:off x="2905513" y="5306909"/>
            <a:ext cx="1548927" cy="136274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7800" tIns="48006" rIns="96012" bIns="48006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基盤構築</a:t>
            </a:r>
            <a:endParaRPr kumimoji="1" lang="en-US" altLang="ja-JP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9" name="正方形/長方形 88"/>
          <p:cNvSpPr/>
          <p:nvPr/>
        </p:nvSpPr>
        <p:spPr>
          <a:xfrm>
            <a:off x="2976094" y="5894714"/>
            <a:ext cx="1371665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zh-TW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高可用性技術</a:t>
            </a:r>
          </a:p>
        </p:txBody>
      </p:sp>
      <p:sp>
        <p:nvSpPr>
          <p:cNvPr id="93" name="正方形/長方形 92"/>
          <p:cNvSpPr/>
          <p:nvPr/>
        </p:nvSpPr>
        <p:spPr>
          <a:xfrm>
            <a:off x="2974471" y="6083202"/>
            <a:ext cx="1371665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DR</a:t>
            </a:r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サイト構築技術</a:t>
            </a:r>
          </a:p>
        </p:txBody>
      </p:sp>
      <p:sp>
        <p:nvSpPr>
          <p:cNvPr id="88" name="正方形/長方形 87"/>
          <p:cNvSpPr/>
          <p:nvPr/>
        </p:nvSpPr>
        <p:spPr>
          <a:xfrm>
            <a:off x="2976095" y="5706226"/>
            <a:ext cx="1371665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分散ストレージ</a:t>
            </a:r>
          </a:p>
        </p:txBody>
      </p:sp>
      <p:sp>
        <p:nvSpPr>
          <p:cNvPr id="96" name="正方形/長方形 95"/>
          <p:cNvSpPr/>
          <p:nvPr/>
        </p:nvSpPr>
        <p:spPr>
          <a:xfrm>
            <a:off x="4608682" y="6035056"/>
            <a:ext cx="1555336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クラウド基盤</a:t>
            </a:r>
            <a:r>
              <a:rPr kumimoji="1"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ソフトウェア</a:t>
            </a:r>
            <a:endParaRPr kumimoji="1" lang="ja-JP" altLang="en-US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7" name="正方形/長方形 96"/>
          <p:cNvSpPr/>
          <p:nvPr/>
        </p:nvSpPr>
        <p:spPr>
          <a:xfrm>
            <a:off x="4607059" y="5609934"/>
            <a:ext cx="1555336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クラウドストレージ構築</a:t>
            </a:r>
            <a:r>
              <a:rPr kumimoji="1"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技術</a:t>
            </a:r>
            <a:endParaRPr kumimoji="1" lang="ja-JP" altLang="en-US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8" name="正方形/長方形 97"/>
          <p:cNvSpPr/>
          <p:nvPr/>
        </p:nvSpPr>
        <p:spPr>
          <a:xfrm>
            <a:off x="4608683" y="5822495"/>
            <a:ext cx="1555336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クラウド基盤サービス</a:t>
            </a:r>
          </a:p>
        </p:txBody>
      </p:sp>
      <p:sp>
        <p:nvSpPr>
          <p:cNvPr id="99" name="正方形/長方形 98"/>
          <p:cNvSpPr/>
          <p:nvPr/>
        </p:nvSpPr>
        <p:spPr>
          <a:xfrm>
            <a:off x="2972418" y="4158951"/>
            <a:ext cx="1402058" cy="302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商用</a:t>
            </a:r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Web</a:t>
            </a:r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アプリケーションサーバ</a:t>
            </a:r>
          </a:p>
        </p:txBody>
      </p:sp>
      <p:sp>
        <p:nvSpPr>
          <p:cNvPr id="100" name="正方形/長方形 99"/>
          <p:cNvSpPr/>
          <p:nvPr/>
        </p:nvSpPr>
        <p:spPr>
          <a:xfrm>
            <a:off x="2972418" y="4508379"/>
            <a:ext cx="1402058" cy="302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オープンソースアプリケーションサーバ</a:t>
            </a:r>
          </a:p>
        </p:txBody>
      </p:sp>
      <p:sp>
        <p:nvSpPr>
          <p:cNvPr id="101" name="正方形/長方形 100"/>
          <p:cNvSpPr/>
          <p:nvPr/>
        </p:nvSpPr>
        <p:spPr>
          <a:xfrm>
            <a:off x="4732163" y="4154095"/>
            <a:ext cx="1402058" cy="302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分散オブジェクト技術／メッセージング</a:t>
            </a:r>
          </a:p>
        </p:txBody>
      </p:sp>
      <p:sp>
        <p:nvSpPr>
          <p:cNvPr id="103" name="正方形/長方形 102"/>
          <p:cNvSpPr/>
          <p:nvPr/>
        </p:nvSpPr>
        <p:spPr>
          <a:xfrm>
            <a:off x="4729065" y="4571131"/>
            <a:ext cx="1405156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ESB</a:t>
            </a:r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／</a:t>
            </a:r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EAI</a:t>
            </a:r>
          </a:p>
        </p:txBody>
      </p:sp>
      <p:sp>
        <p:nvSpPr>
          <p:cNvPr id="104" name="正方形/長方形 103"/>
          <p:cNvSpPr/>
          <p:nvPr/>
        </p:nvSpPr>
        <p:spPr>
          <a:xfrm>
            <a:off x="4608682" y="6247617"/>
            <a:ext cx="1555336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en-US" altLang="ja-JP" sz="900" dirty="0" err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mBaaS</a:t>
            </a:r>
            <a:endParaRPr kumimoji="1" lang="en-US" altLang="ja-JP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5" name="正方形/長方形 104"/>
          <p:cNvSpPr/>
          <p:nvPr/>
        </p:nvSpPr>
        <p:spPr>
          <a:xfrm>
            <a:off x="4608682" y="6460177"/>
            <a:ext cx="1555336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クラウドデータ連携技術</a:t>
            </a:r>
          </a:p>
        </p:txBody>
      </p:sp>
      <p:sp>
        <p:nvSpPr>
          <p:cNvPr id="106" name="正方形/長方形 105"/>
          <p:cNvSpPr/>
          <p:nvPr/>
        </p:nvSpPr>
        <p:spPr>
          <a:xfrm>
            <a:off x="4729065" y="4852367"/>
            <a:ext cx="1405156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API</a:t>
            </a:r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管理</a:t>
            </a:r>
          </a:p>
        </p:txBody>
      </p:sp>
      <p:sp>
        <p:nvSpPr>
          <p:cNvPr id="107" name="正方形/長方形 106"/>
          <p:cNvSpPr/>
          <p:nvPr/>
        </p:nvSpPr>
        <p:spPr>
          <a:xfrm>
            <a:off x="2974471" y="6271690"/>
            <a:ext cx="1371665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管理系ミドルウェア</a:t>
            </a:r>
          </a:p>
        </p:txBody>
      </p:sp>
      <p:sp>
        <p:nvSpPr>
          <p:cNvPr id="110" name="正方形/長方形 109"/>
          <p:cNvSpPr/>
          <p:nvPr/>
        </p:nvSpPr>
        <p:spPr>
          <a:xfrm>
            <a:off x="4794607" y="1462671"/>
            <a:ext cx="1500606" cy="3055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オンプレミス型</a:t>
            </a:r>
            <a:endParaRPr kumimoji="1" lang="en-US" altLang="ja-JP" sz="9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グループウェア</a:t>
            </a:r>
            <a:endParaRPr kumimoji="1" lang="ja-JP" altLang="en-US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2" name="正方形/長方形 111"/>
          <p:cNvSpPr/>
          <p:nvPr/>
        </p:nvSpPr>
        <p:spPr>
          <a:xfrm>
            <a:off x="4794607" y="1833932"/>
            <a:ext cx="1500606" cy="1849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SaaS</a:t>
            </a:r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型グループウェア</a:t>
            </a:r>
          </a:p>
        </p:txBody>
      </p:sp>
      <p:sp>
        <p:nvSpPr>
          <p:cNvPr id="113" name="正方形/長方形 112"/>
          <p:cNvSpPr/>
          <p:nvPr/>
        </p:nvSpPr>
        <p:spPr>
          <a:xfrm>
            <a:off x="4794607" y="2084582"/>
            <a:ext cx="1500606" cy="3055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ビジネス用</a:t>
            </a:r>
            <a:r>
              <a:rPr kumimoji="1"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ソーシャル</a:t>
            </a:r>
            <a:endParaRPr kumimoji="1" lang="en-US" altLang="ja-JP" sz="9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ソフトウェア</a:t>
            </a:r>
            <a:endParaRPr kumimoji="1" lang="ja-JP" altLang="en-US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4" name="正方形/長方形 113"/>
          <p:cNvSpPr/>
          <p:nvPr/>
        </p:nvSpPr>
        <p:spPr>
          <a:xfrm>
            <a:off x="4794607" y="2455843"/>
            <a:ext cx="1500606" cy="3055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ファイルコラボレーション</a:t>
            </a:r>
            <a:endParaRPr kumimoji="1" lang="en-US" altLang="ja-JP" sz="9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サービス</a:t>
            </a:r>
            <a:endParaRPr kumimoji="1" lang="ja-JP" altLang="en-US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5" name="正方形/長方形 114"/>
          <p:cNvSpPr/>
          <p:nvPr/>
        </p:nvSpPr>
        <p:spPr>
          <a:xfrm>
            <a:off x="4794607" y="2827104"/>
            <a:ext cx="1500606" cy="1849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ビデオカンファレンシング</a:t>
            </a:r>
          </a:p>
        </p:txBody>
      </p:sp>
      <p:sp>
        <p:nvSpPr>
          <p:cNvPr id="116" name="正方形/長方形 115"/>
          <p:cNvSpPr/>
          <p:nvPr/>
        </p:nvSpPr>
        <p:spPr>
          <a:xfrm>
            <a:off x="4794607" y="3077755"/>
            <a:ext cx="1500606" cy="1849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en-US" altLang="ja-JP" sz="9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UnifiedCommunication</a:t>
            </a:r>
            <a:endParaRPr kumimoji="1" lang="en-US" altLang="ja-JP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7" name="正方形/長方形 116"/>
          <p:cNvSpPr/>
          <p:nvPr/>
        </p:nvSpPr>
        <p:spPr>
          <a:xfrm>
            <a:off x="7900126" y="8437568"/>
            <a:ext cx="1838301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シンクライアント端末</a:t>
            </a:r>
          </a:p>
        </p:txBody>
      </p:sp>
      <p:sp>
        <p:nvSpPr>
          <p:cNvPr id="118" name="正方形/長方形 117"/>
          <p:cNvSpPr/>
          <p:nvPr/>
        </p:nvSpPr>
        <p:spPr>
          <a:xfrm>
            <a:off x="6901664" y="8437568"/>
            <a:ext cx="937584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スマートフォン</a:t>
            </a:r>
          </a:p>
        </p:txBody>
      </p:sp>
      <p:sp>
        <p:nvSpPr>
          <p:cNvPr id="119" name="正方形/長方形 118"/>
          <p:cNvSpPr/>
          <p:nvPr/>
        </p:nvSpPr>
        <p:spPr>
          <a:xfrm>
            <a:off x="7404374" y="7498508"/>
            <a:ext cx="1752326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PC</a:t>
            </a:r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向けクライアント</a:t>
            </a:r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OS</a:t>
            </a:r>
          </a:p>
        </p:txBody>
      </p:sp>
      <p:sp>
        <p:nvSpPr>
          <p:cNvPr id="147" name="正方形/長方形 146"/>
          <p:cNvSpPr/>
          <p:nvPr/>
        </p:nvSpPr>
        <p:spPr>
          <a:xfrm>
            <a:off x="6768470" y="5629915"/>
            <a:ext cx="3015610" cy="107037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7800" tIns="48006" rIns="96012" bIns="48006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クライアント管理</a:t>
            </a:r>
            <a:endParaRPr kumimoji="1" lang="en-US" altLang="ja-JP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1" name="正方形/長方形 120"/>
          <p:cNvSpPr/>
          <p:nvPr/>
        </p:nvSpPr>
        <p:spPr>
          <a:xfrm>
            <a:off x="7182797" y="6034900"/>
            <a:ext cx="2185673" cy="3014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モバイル端末管理</a:t>
            </a:r>
            <a:r>
              <a:rPr kumimoji="1"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／</a:t>
            </a:r>
            <a:endParaRPr kumimoji="1" lang="en-US" altLang="ja-JP" sz="9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モバイルアプリケーション</a:t>
            </a:r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管理</a:t>
            </a:r>
          </a:p>
        </p:txBody>
      </p:sp>
      <p:sp>
        <p:nvSpPr>
          <p:cNvPr id="122" name="正方形/長方形 121"/>
          <p:cNvSpPr/>
          <p:nvPr/>
        </p:nvSpPr>
        <p:spPr>
          <a:xfrm>
            <a:off x="6901664" y="8640869"/>
            <a:ext cx="937584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スレート端末</a:t>
            </a:r>
          </a:p>
        </p:txBody>
      </p:sp>
      <p:sp>
        <p:nvSpPr>
          <p:cNvPr id="123" name="正方形/長方形 122"/>
          <p:cNvSpPr/>
          <p:nvPr/>
        </p:nvSpPr>
        <p:spPr>
          <a:xfrm>
            <a:off x="7404374" y="7763178"/>
            <a:ext cx="1752326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モバイル向けクライアント</a:t>
            </a:r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OS</a:t>
            </a:r>
          </a:p>
        </p:txBody>
      </p:sp>
      <p:sp>
        <p:nvSpPr>
          <p:cNvPr id="125" name="正方形/長方形 124"/>
          <p:cNvSpPr/>
          <p:nvPr/>
        </p:nvSpPr>
        <p:spPr>
          <a:xfrm>
            <a:off x="8553673" y="8638419"/>
            <a:ext cx="1184754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zh-TW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業務端末／公衆端末</a:t>
            </a:r>
          </a:p>
        </p:txBody>
      </p:sp>
      <p:sp>
        <p:nvSpPr>
          <p:cNvPr id="126" name="正方形/長方形 125"/>
          <p:cNvSpPr/>
          <p:nvPr/>
        </p:nvSpPr>
        <p:spPr>
          <a:xfrm>
            <a:off x="8279463" y="8235047"/>
            <a:ext cx="634320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IC</a:t>
            </a:r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カード</a:t>
            </a:r>
          </a:p>
        </p:txBody>
      </p:sp>
      <p:sp>
        <p:nvSpPr>
          <p:cNvPr id="127" name="正方形/長方形 126"/>
          <p:cNvSpPr/>
          <p:nvPr/>
        </p:nvSpPr>
        <p:spPr>
          <a:xfrm>
            <a:off x="8959397" y="8233392"/>
            <a:ext cx="779030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VR</a:t>
            </a:r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／</a:t>
            </a:r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MR</a:t>
            </a:r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／</a:t>
            </a:r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AR</a:t>
            </a:r>
          </a:p>
        </p:txBody>
      </p:sp>
      <p:sp>
        <p:nvSpPr>
          <p:cNvPr id="128" name="正方形/長方形 127"/>
          <p:cNvSpPr/>
          <p:nvPr/>
        </p:nvSpPr>
        <p:spPr>
          <a:xfrm>
            <a:off x="7900126" y="8638419"/>
            <a:ext cx="592669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en-US" altLang="ja-JP" sz="900" dirty="0" err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DaaS</a:t>
            </a:r>
            <a:endParaRPr kumimoji="1" lang="en-US" altLang="ja-JP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6443113" y="3771120"/>
            <a:ext cx="1588656" cy="133662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7800" tIns="48006" rIns="96012" bIns="48006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データベース</a:t>
            </a:r>
            <a:endParaRPr kumimoji="1" lang="ja-JP" altLang="en-US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9" name="正方形/長方形 128"/>
          <p:cNvSpPr/>
          <p:nvPr/>
        </p:nvSpPr>
        <p:spPr>
          <a:xfrm>
            <a:off x="6486811" y="4133695"/>
            <a:ext cx="1500606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商用</a:t>
            </a:r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RDBMS</a:t>
            </a:r>
          </a:p>
        </p:txBody>
      </p:sp>
      <p:sp>
        <p:nvSpPr>
          <p:cNvPr id="130" name="正方形/長方形 129"/>
          <p:cNvSpPr/>
          <p:nvPr/>
        </p:nvSpPr>
        <p:spPr>
          <a:xfrm>
            <a:off x="6486811" y="4336055"/>
            <a:ext cx="1500606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オープンソース</a:t>
            </a:r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RDBMS</a:t>
            </a:r>
          </a:p>
        </p:txBody>
      </p:sp>
      <p:sp>
        <p:nvSpPr>
          <p:cNvPr id="131" name="正方形/長方形 130"/>
          <p:cNvSpPr/>
          <p:nvPr/>
        </p:nvSpPr>
        <p:spPr>
          <a:xfrm>
            <a:off x="6486811" y="4538415"/>
            <a:ext cx="1500606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NoSQL</a:t>
            </a:r>
          </a:p>
        </p:txBody>
      </p:sp>
      <p:sp>
        <p:nvSpPr>
          <p:cNvPr id="132" name="正方形/長方形 131"/>
          <p:cNvSpPr/>
          <p:nvPr/>
        </p:nvSpPr>
        <p:spPr>
          <a:xfrm>
            <a:off x="6486811" y="4740774"/>
            <a:ext cx="1500606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クラウド型</a:t>
            </a:r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RDBMS</a:t>
            </a:r>
          </a:p>
        </p:txBody>
      </p:sp>
      <p:sp>
        <p:nvSpPr>
          <p:cNvPr id="133" name="正方形/長方形 132"/>
          <p:cNvSpPr/>
          <p:nvPr/>
        </p:nvSpPr>
        <p:spPr>
          <a:xfrm>
            <a:off x="6423446" y="1462671"/>
            <a:ext cx="1608323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クラウド型データウェアハウス</a:t>
            </a:r>
            <a:endParaRPr kumimoji="1" lang="en-US" altLang="ja-JP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4" name="正方形/長方形 133"/>
          <p:cNvSpPr/>
          <p:nvPr/>
        </p:nvSpPr>
        <p:spPr>
          <a:xfrm>
            <a:off x="6423446" y="1676566"/>
            <a:ext cx="1608323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BI</a:t>
            </a:r>
          </a:p>
        </p:txBody>
      </p:sp>
      <p:sp>
        <p:nvSpPr>
          <p:cNvPr id="137" name="正方形/長方形 136"/>
          <p:cNvSpPr/>
          <p:nvPr/>
        </p:nvSpPr>
        <p:spPr>
          <a:xfrm>
            <a:off x="6423446" y="1890461"/>
            <a:ext cx="1608323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高性能データ処理基盤</a:t>
            </a:r>
          </a:p>
        </p:txBody>
      </p:sp>
      <p:sp>
        <p:nvSpPr>
          <p:cNvPr id="138" name="正方形/長方形 137"/>
          <p:cNvSpPr/>
          <p:nvPr/>
        </p:nvSpPr>
        <p:spPr>
          <a:xfrm>
            <a:off x="6423446" y="2104356"/>
            <a:ext cx="1608323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大規模分散フレームワーク</a:t>
            </a:r>
          </a:p>
        </p:txBody>
      </p:sp>
      <p:sp>
        <p:nvSpPr>
          <p:cNvPr id="139" name="正方形/長方形 138"/>
          <p:cNvSpPr/>
          <p:nvPr/>
        </p:nvSpPr>
        <p:spPr>
          <a:xfrm>
            <a:off x="6423446" y="2318251"/>
            <a:ext cx="1608323" cy="2898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メタデータ技術</a:t>
            </a:r>
            <a:r>
              <a:rPr kumimoji="1"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／</a:t>
            </a:r>
            <a:endParaRPr kumimoji="1" lang="en-US" altLang="ja-JP" sz="9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セマンティック</a:t>
            </a:r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Web</a:t>
            </a:r>
          </a:p>
        </p:txBody>
      </p:sp>
      <p:sp>
        <p:nvSpPr>
          <p:cNvPr id="141" name="正方形/長方形 140"/>
          <p:cNvSpPr/>
          <p:nvPr/>
        </p:nvSpPr>
        <p:spPr>
          <a:xfrm>
            <a:off x="6423446" y="2652772"/>
            <a:ext cx="1608323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データ統合管理基盤</a:t>
            </a:r>
          </a:p>
        </p:txBody>
      </p:sp>
      <p:sp>
        <p:nvSpPr>
          <p:cNvPr id="142" name="正方形/長方形 141"/>
          <p:cNvSpPr/>
          <p:nvPr/>
        </p:nvSpPr>
        <p:spPr>
          <a:xfrm>
            <a:off x="6423446" y="2866667"/>
            <a:ext cx="1608323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データマイニング</a:t>
            </a:r>
          </a:p>
        </p:txBody>
      </p:sp>
      <p:sp>
        <p:nvSpPr>
          <p:cNvPr id="143" name="正方形/長方形 142"/>
          <p:cNvSpPr/>
          <p:nvPr/>
        </p:nvSpPr>
        <p:spPr>
          <a:xfrm>
            <a:off x="6423446" y="3080561"/>
            <a:ext cx="1608323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テキスト・マイニング技術</a:t>
            </a:r>
          </a:p>
        </p:txBody>
      </p:sp>
      <p:sp>
        <p:nvSpPr>
          <p:cNvPr id="153" name="正方形/長方形 152"/>
          <p:cNvSpPr/>
          <p:nvPr/>
        </p:nvSpPr>
        <p:spPr>
          <a:xfrm>
            <a:off x="387351" y="3151804"/>
            <a:ext cx="1500606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アジャイル開発／反復型開発</a:t>
            </a:r>
          </a:p>
        </p:txBody>
      </p:sp>
      <p:sp>
        <p:nvSpPr>
          <p:cNvPr id="154" name="正方形/長方形 153"/>
          <p:cNvSpPr/>
          <p:nvPr/>
        </p:nvSpPr>
        <p:spPr>
          <a:xfrm>
            <a:off x="387351" y="2942819"/>
            <a:ext cx="1500606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ウォーターフォール開発</a:t>
            </a:r>
          </a:p>
        </p:txBody>
      </p:sp>
      <p:sp>
        <p:nvSpPr>
          <p:cNvPr id="157" name="正方形/長方形 156"/>
          <p:cNvSpPr/>
          <p:nvPr/>
        </p:nvSpPr>
        <p:spPr>
          <a:xfrm>
            <a:off x="3437897" y="2723256"/>
            <a:ext cx="484157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UML</a:t>
            </a:r>
          </a:p>
        </p:txBody>
      </p:sp>
      <p:sp>
        <p:nvSpPr>
          <p:cNvPr id="158" name="正方形/長方形 157"/>
          <p:cNvSpPr/>
          <p:nvPr/>
        </p:nvSpPr>
        <p:spPr>
          <a:xfrm>
            <a:off x="1785740" y="2723256"/>
            <a:ext cx="1538330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システムズエンジニアリング</a:t>
            </a:r>
            <a:endParaRPr kumimoji="1" lang="ja-JP" altLang="en-US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9" name="正方形/長方形 158"/>
          <p:cNvSpPr/>
          <p:nvPr/>
        </p:nvSpPr>
        <p:spPr>
          <a:xfrm>
            <a:off x="1952582" y="3151191"/>
            <a:ext cx="1242715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デザイン思考</a:t>
            </a:r>
          </a:p>
        </p:txBody>
      </p:sp>
      <p:sp>
        <p:nvSpPr>
          <p:cNvPr id="160" name="正方形/長方形 159"/>
          <p:cNvSpPr/>
          <p:nvPr/>
        </p:nvSpPr>
        <p:spPr>
          <a:xfrm>
            <a:off x="3257597" y="2997361"/>
            <a:ext cx="1251605" cy="3236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マイクロサービス </a:t>
            </a:r>
            <a:r>
              <a:rPr kumimoji="1" lang="en-US" altLang="ja-JP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</a:p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サーバ</a:t>
            </a:r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レス</a:t>
            </a:r>
            <a:endParaRPr kumimoji="1" lang="ja-JP" altLang="en-US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2" name="正方形/長方形 161"/>
          <p:cNvSpPr/>
          <p:nvPr/>
        </p:nvSpPr>
        <p:spPr>
          <a:xfrm>
            <a:off x="394501" y="1840806"/>
            <a:ext cx="1129499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  <a:r>
              <a:rPr kumimoji="1" lang="en-US" altLang="ja-JP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NET Framework</a:t>
            </a:r>
            <a:endParaRPr kumimoji="1" lang="en-US" altLang="ja-JP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3" name="正方形/長方形 162"/>
          <p:cNvSpPr/>
          <p:nvPr/>
        </p:nvSpPr>
        <p:spPr>
          <a:xfrm>
            <a:off x="402030" y="2237454"/>
            <a:ext cx="2007633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Web</a:t>
            </a:r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アプリケーションフレームワーク</a:t>
            </a:r>
          </a:p>
        </p:txBody>
      </p:sp>
      <p:sp>
        <p:nvSpPr>
          <p:cNvPr id="164" name="正方形/長方形 163"/>
          <p:cNvSpPr/>
          <p:nvPr/>
        </p:nvSpPr>
        <p:spPr>
          <a:xfrm>
            <a:off x="394502" y="1642482"/>
            <a:ext cx="570679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en-US" altLang="ja-JP" sz="900" dirty="0" err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JaveEE</a:t>
            </a:r>
            <a:endParaRPr kumimoji="1" lang="en-US" altLang="ja-JP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5" name="正方形/長方形 164"/>
          <p:cNvSpPr/>
          <p:nvPr/>
        </p:nvSpPr>
        <p:spPr>
          <a:xfrm>
            <a:off x="402030" y="2435777"/>
            <a:ext cx="2007633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クライアントサイドフレームワーク</a:t>
            </a:r>
          </a:p>
        </p:txBody>
      </p:sp>
      <p:sp>
        <p:nvSpPr>
          <p:cNvPr id="166" name="正方形/長方形 165"/>
          <p:cNvSpPr/>
          <p:nvPr/>
        </p:nvSpPr>
        <p:spPr>
          <a:xfrm>
            <a:off x="2669305" y="1642482"/>
            <a:ext cx="1844461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モバイルアプリ開発フレームワーク</a:t>
            </a:r>
          </a:p>
        </p:txBody>
      </p:sp>
      <p:sp>
        <p:nvSpPr>
          <p:cNvPr id="167" name="正方形/長方形 166"/>
          <p:cNvSpPr/>
          <p:nvPr/>
        </p:nvSpPr>
        <p:spPr>
          <a:xfrm>
            <a:off x="1049002" y="1642482"/>
            <a:ext cx="1536482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テスト支援／自動化ツール</a:t>
            </a:r>
          </a:p>
        </p:txBody>
      </p:sp>
      <p:sp>
        <p:nvSpPr>
          <p:cNvPr id="168" name="正方形/長方形 167"/>
          <p:cNvSpPr/>
          <p:nvPr/>
        </p:nvSpPr>
        <p:spPr>
          <a:xfrm>
            <a:off x="1589247" y="2039130"/>
            <a:ext cx="1329481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超高速開発ツール</a:t>
            </a:r>
          </a:p>
        </p:txBody>
      </p:sp>
      <p:sp>
        <p:nvSpPr>
          <p:cNvPr id="169" name="正方形/長方形 168"/>
          <p:cNvSpPr/>
          <p:nvPr/>
        </p:nvSpPr>
        <p:spPr>
          <a:xfrm>
            <a:off x="1689402" y="1840806"/>
            <a:ext cx="1329481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集中型構成管理ツール</a:t>
            </a:r>
          </a:p>
        </p:txBody>
      </p:sp>
      <p:sp>
        <p:nvSpPr>
          <p:cNvPr id="170" name="正方形/長方形 169"/>
          <p:cNvSpPr/>
          <p:nvPr/>
        </p:nvSpPr>
        <p:spPr>
          <a:xfrm>
            <a:off x="3184285" y="1840806"/>
            <a:ext cx="1329481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分散型構成管理ツール</a:t>
            </a:r>
          </a:p>
        </p:txBody>
      </p:sp>
      <p:sp>
        <p:nvSpPr>
          <p:cNvPr id="171" name="正方形/長方形 170"/>
          <p:cNvSpPr/>
          <p:nvPr/>
        </p:nvSpPr>
        <p:spPr>
          <a:xfrm>
            <a:off x="394501" y="2039130"/>
            <a:ext cx="1110815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課題管理ツール</a:t>
            </a:r>
          </a:p>
        </p:txBody>
      </p:sp>
      <p:sp>
        <p:nvSpPr>
          <p:cNvPr id="172" name="正方形/長方形 171"/>
          <p:cNvSpPr/>
          <p:nvPr/>
        </p:nvSpPr>
        <p:spPr>
          <a:xfrm>
            <a:off x="2983975" y="2039130"/>
            <a:ext cx="1525291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システム基盤構成管理ツール</a:t>
            </a:r>
          </a:p>
        </p:txBody>
      </p:sp>
      <p:sp>
        <p:nvSpPr>
          <p:cNvPr id="173" name="正方形/長方形 172"/>
          <p:cNvSpPr/>
          <p:nvPr/>
        </p:nvSpPr>
        <p:spPr>
          <a:xfrm>
            <a:off x="2499483" y="2435777"/>
            <a:ext cx="2014284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en-US" altLang="ja-JP" sz="900" dirty="0" err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ContinuousIntegration</a:t>
            </a:r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ツール</a:t>
            </a:r>
          </a:p>
        </p:txBody>
      </p:sp>
      <p:sp>
        <p:nvSpPr>
          <p:cNvPr id="174" name="正方形/長方形 173"/>
          <p:cNvSpPr/>
          <p:nvPr/>
        </p:nvSpPr>
        <p:spPr>
          <a:xfrm>
            <a:off x="2502532" y="1444158"/>
            <a:ext cx="2011234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レガシー・マイグレーションツール</a:t>
            </a:r>
          </a:p>
        </p:txBody>
      </p:sp>
      <p:sp>
        <p:nvSpPr>
          <p:cNvPr id="175" name="正方形/長方形 174"/>
          <p:cNvSpPr/>
          <p:nvPr/>
        </p:nvSpPr>
        <p:spPr>
          <a:xfrm>
            <a:off x="2502532" y="2237454"/>
            <a:ext cx="2011234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OSS</a:t>
            </a:r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ライセンス管理ツール</a:t>
            </a:r>
          </a:p>
        </p:txBody>
      </p:sp>
      <p:sp>
        <p:nvSpPr>
          <p:cNvPr id="178" name="正方形/長方形 177"/>
          <p:cNvSpPr/>
          <p:nvPr/>
        </p:nvSpPr>
        <p:spPr>
          <a:xfrm>
            <a:off x="2004006" y="749695"/>
            <a:ext cx="695306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COBOL</a:t>
            </a:r>
          </a:p>
        </p:txBody>
      </p:sp>
      <p:sp>
        <p:nvSpPr>
          <p:cNvPr id="179" name="正方形/長方形 178"/>
          <p:cNvSpPr/>
          <p:nvPr/>
        </p:nvSpPr>
        <p:spPr>
          <a:xfrm>
            <a:off x="1121492" y="947362"/>
            <a:ext cx="695306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</a:t>
            </a:r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／</a:t>
            </a:r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C++</a:t>
            </a:r>
          </a:p>
        </p:txBody>
      </p:sp>
      <p:sp>
        <p:nvSpPr>
          <p:cNvPr id="180" name="正方形/長方形 179"/>
          <p:cNvSpPr/>
          <p:nvPr/>
        </p:nvSpPr>
        <p:spPr>
          <a:xfrm>
            <a:off x="1840471" y="1145029"/>
            <a:ext cx="580375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Java</a:t>
            </a:r>
          </a:p>
        </p:txBody>
      </p:sp>
      <p:sp>
        <p:nvSpPr>
          <p:cNvPr id="181" name="正方形/長方形 180"/>
          <p:cNvSpPr/>
          <p:nvPr/>
        </p:nvSpPr>
        <p:spPr>
          <a:xfrm>
            <a:off x="1123526" y="1141934"/>
            <a:ext cx="693257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VB.NET</a:t>
            </a:r>
          </a:p>
        </p:txBody>
      </p:sp>
      <p:sp>
        <p:nvSpPr>
          <p:cNvPr id="182" name="正方形/長方形 181"/>
          <p:cNvSpPr/>
          <p:nvPr/>
        </p:nvSpPr>
        <p:spPr>
          <a:xfrm>
            <a:off x="1852005" y="947362"/>
            <a:ext cx="385204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C#</a:t>
            </a:r>
          </a:p>
        </p:txBody>
      </p:sp>
      <p:sp>
        <p:nvSpPr>
          <p:cNvPr id="183" name="正方形/長方形 182"/>
          <p:cNvSpPr/>
          <p:nvPr/>
        </p:nvSpPr>
        <p:spPr>
          <a:xfrm>
            <a:off x="2444534" y="1145029"/>
            <a:ext cx="853581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Ruby</a:t>
            </a:r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／</a:t>
            </a:r>
            <a:r>
              <a:rPr kumimoji="1" lang="en-US" altLang="ja-JP" sz="900" dirty="0" err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JRuby</a:t>
            </a:r>
            <a:endParaRPr kumimoji="1" lang="en-US" altLang="ja-JP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4" name="正方形/長方形 183"/>
          <p:cNvSpPr/>
          <p:nvPr/>
        </p:nvSpPr>
        <p:spPr>
          <a:xfrm>
            <a:off x="2272416" y="947362"/>
            <a:ext cx="426896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PHP</a:t>
            </a:r>
          </a:p>
        </p:txBody>
      </p:sp>
      <p:sp>
        <p:nvSpPr>
          <p:cNvPr id="185" name="正方形/長方形 184"/>
          <p:cNvSpPr/>
          <p:nvPr/>
        </p:nvSpPr>
        <p:spPr>
          <a:xfrm>
            <a:off x="2734519" y="947362"/>
            <a:ext cx="566535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Python</a:t>
            </a:r>
          </a:p>
        </p:txBody>
      </p:sp>
      <p:sp>
        <p:nvSpPr>
          <p:cNvPr id="186" name="正方形/長方形 185"/>
          <p:cNvSpPr/>
          <p:nvPr/>
        </p:nvSpPr>
        <p:spPr>
          <a:xfrm>
            <a:off x="3336261" y="1145029"/>
            <a:ext cx="1172941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HTML5</a:t>
            </a:r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／</a:t>
            </a:r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CSS3</a:t>
            </a:r>
          </a:p>
        </p:txBody>
      </p:sp>
      <p:sp>
        <p:nvSpPr>
          <p:cNvPr id="187" name="正方形/長方形 186"/>
          <p:cNvSpPr/>
          <p:nvPr/>
        </p:nvSpPr>
        <p:spPr>
          <a:xfrm>
            <a:off x="3336261" y="749695"/>
            <a:ext cx="1172941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JavaScript</a:t>
            </a:r>
          </a:p>
        </p:txBody>
      </p:sp>
      <p:sp>
        <p:nvSpPr>
          <p:cNvPr id="188" name="正方形/長方形 187"/>
          <p:cNvSpPr/>
          <p:nvPr/>
        </p:nvSpPr>
        <p:spPr>
          <a:xfrm>
            <a:off x="3336261" y="947362"/>
            <a:ext cx="1172941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Objective-C</a:t>
            </a:r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／</a:t>
            </a:r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Swift</a:t>
            </a:r>
          </a:p>
        </p:txBody>
      </p:sp>
      <p:sp>
        <p:nvSpPr>
          <p:cNvPr id="192" name="正方形/長方形 191"/>
          <p:cNvSpPr/>
          <p:nvPr/>
        </p:nvSpPr>
        <p:spPr>
          <a:xfrm>
            <a:off x="7192604" y="6394076"/>
            <a:ext cx="2175866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セキュアブラウザ／セキュアコンテナ</a:t>
            </a:r>
          </a:p>
        </p:txBody>
      </p:sp>
      <p:pic>
        <p:nvPicPr>
          <p:cNvPr id="193" name="図 19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0036" y="8985494"/>
            <a:ext cx="1453024" cy="561391"/>
          </a:xfrm>
          <a:prstGeom prst="rect">
            <a:avLst/>
          </a:prstGeom>
        </p:spPr>
      </p:pic>
      <p:sp>
        <p:nvSpPr>
          <p:cNvPr id="194" name="正方形/長方形 193"/>
          <p:cNvSpPr/>
          <p:nvPr/>
        </p:nvSpPr>
        <p:spPr>
          <a:xfrm>
            <a:off x="10027270" y="423013"/>
            <a:ext cx="2620756" cy="4355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</a:t>
            </a:r>
            <a:r>
              <a:rPr kumimoji="1" lang="en-US" altLang="ja-JP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情報技術マップ調査</a:t>
            </a:r>
            <a:endParaRPr kumimoji="1" lang="en-US" altLang="ja-JP" sz="12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en-US" altLang="ja-JP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IT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ディレクトリの構成と</a:t>
            </a:r>
            <a:r>
              <a:rPr kumimoji="1" lang="en-US" altLang="ja-JP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SI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要素技術</a:t>
            </a:r>
            <a:endParaRPr kumimoji="1" lang="en-US" altLang="ja-JP" sz="12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5" name="フリーフォーム 34"/>
          <p:cNvSpPr/>
          <p:nvPr/>
        </p:nvSpPr>
        <p:spPr>
          <a:xfrm>
            <a:off x="8181438" y="3588544"/>
            <a:ext cx="1674019" cy="1519237"/>
          </a:xfrm>
          <a:custGeom>
            <a:avLst/>
            <a:gdLst>
              <a:gd name="connsiteX0" fmla="*/ 742950 w 1674019"/>
              <a:gd name="connsiteY0" fmla="*/ 0 h 1519237"/>
              <a:gd name="connsiteX1" fmla="*/ 742950 w 1674019"/>
              <a:gd name="connsiteY1" fmla="*/ 169069 h 1519237"/>
              <a:gd name="connsiteX2" fmla="*/ 0 w 1674019"/>
              <a:gd name="connsiteY2" fmla="*/ 169069 h 1519237"/>
              <a:gd name="connsiteX3" fmla="*/ 0 w 1674019"/>
              <a:gd name="connsiteY3" fmla="*/ 1519237 h 1519237"/>
              <a:gd name="connsiteX4" fmla="*/ 1674019 w 1674019"/>
              <a:gd name="connsiteY4" fmla="*/ 1519237 h 1519237"/>
              <a:gd name="connsiteX5" fmla="*/ 1674019 w 1674019"/>
              <a:gd name="connsiteY5" fmla="*/ 0 h 1519237"/>
              <a:gd name="connsiteX6" fmla="*/ 1671638 w 1674019"/>
              <a:gd name="connsiteY6" fmla="*/ 0 h 1519237"/>
              <a:gd name="connsiteX0" fmla="*/ 742950 w 1674019"/>
              <a:gd name="connsiteY0" fmla="*/ 0 h 1519237"/>
              <a:gd name="connsiteX1" fmla="*/ 742950 w 1674019"/>
              <a:gd name="connsiteY1" fmla="*/ 169069 h 1519237"/>
              <a:gd name="connsiteX2" fmla="*/ 0 w 1674019"/>
              <a:gd name="connsiteY2" fmla="*/ 169069 h 1519237"/>
              <a:gd name="connsiteX3" fmla="*/ 0 w 1674019"/>
              <a:gd name="connsiteY3" fmla="*/ 1519237 h 1519237"/>
              <a:gd name="connsiteX4" fmla="*/ 1674019 w 1674019"/>
              <a:gd name="connsiteY4" fmla="*/ 1519237 h 1519237"/>
              <a:gd name="connsiteX5" fmla="*/ 1674019 w 1674019"/>
              <a:gd name="connsiteY5" fmla="*/ 0 h 1519237"/>
              <a:gd name="connsiteX6" fmla="*/ 1671638 w 1674019"/>
              <a:gd name="connsiteY6" fmla="*/ 0 h 1519237"/>
              <a:gd name="connsiteX7" fmla="*/ 742950 w 1674019"/>
              <a:gd name="connsiteY7" fmla="*/ 0 h 1519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74019" h="1519237">
                <a:moveTo>
                  <a:pt x="742950" y="0"/>
                </a:moveTo>
                <a:lnTo>
                  <a:pt x="742950" y="169069"/>
                </a:lnTo>
                <a:lnTo>
                  <a:pt x="0" y="169069"/>
                </a:lnTo>
                <a:lnTo>
                  <a:pt x="0" y="1519237"/>
                </a:lnTo>
                <a:lnTo>
                  <a:pt x="1674019" y="1519237"/>
                </a:lnTo>
                <a:lnTo>
                  <a:pt x="1674019" y="0"/>
                </a:lnTo>
                <a:lnTo>
                  <a:pt x="1671638" y="0"/>
                </a:lnTo>
                <a:lnTo>
                  <a:pt x="74295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7800" tIns="48006" rIns="96012" bIns="4800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1" algn="r"/>
            <a:r>
              <a:rPr kumimoji="1" lang="ja-JP" altLang="en-US" sz="1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運用</a:t>
            </a:r>
            <a:r>
              <a:rPr kumimoji="1" lang="ja-JP" altLang="en-US" sz="11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管理</a:t>
            </a:r>
            <a:endParaRPr kumimoji="1" lang="ja-JP" altLang="en-US" sz="11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4" name="正方形/長方形 143"/>
          <p:cNvSpPr/>
          <p:nvPr/>
        </p:nvSpPr>
        <p:spPr>
          <a:xfrm>
            <a:off x="8205452" y="3865955"/>
            <a:ext cx="1619928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商用運用</a:t>
            </a:r>
            <a:r>
              <a:rPr kumimoji="1"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監視</a:t>
            </a:r>
            <a:endParaRPr kumimoji="1" lang="en-US" altLang="ja-JP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5" name="正方形/長方形 144"/>
          <p:cNvSpPr/>
          <p:nvPr/>
        </p:nvSpPr>
        <p:spPr>
          <a:xfrm>
            <a:off x="8205452" y="4070258"/>
            <a:ext cx="1619928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オープンソース運用</a:t>
            </a:r>
            <a:r>
              <a:rPr kumimoji="1"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監視</a:t>
            </a:r>
            <a:endParaRPr kumimoji="1" lang="en-US" altLang="ja-JP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6" name="正方形/長方形 145"/>
          <p:cNvSpPr/>
          <p:nvPr/>
        </p:nvSpPr>
        <p:spPr>
          <a:xfrm>
            <a:off x="8205452" y="4274561"/>
            <a:ext cx="1619928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7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ソフトウェアアップデートサービス</a:t>
            </a:r>
            <a:endParaRPr kumimoji="1" lang="ja-JP" altLang="en-US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8" name="正方形/長方形 147"/>
          <p:cNvSpPr/>
          <p:nvPr/>
        </p:nvSpPr>
        <p:spPr>
          <a:xfrm>
            <a:off x="8205452" y="4478864"/>
            <a:ext cx="721164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ジョブ管理</a:t>
            </a:r>
            <a:endParaRPr kumimoji="1" lang="ja-JP" altLang="en-US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9" name="正方形/長方形 148"/>
          <p:cNvSpPr/>
          <p:nvPr/>
        </p:nvSpPr>
        <p:spPr>
          <a:xfrm>
            <a:off x="8205452" y="4683167"/>
            <a:ext cx="1619928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サービスデリバリ管理</a:t>
            </a:r>
            <a:endParaRPr kumimoji="1" lang="ja-JP" altLang="en-US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0" name="正方形/長方形 149"/>
          <p:cNvSpPr/>
          <p:nvPr/>
        </p:nvSpPr>
        <p:spPr>
          <a:xfrm>
            <a:off x="8205452" y="4887470"/>
            <a:ext cx="1619928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サービスサポート管理</a:t>
            </a:r>
            <a:endParaRPr kumimoji="1" lang="ja-JP" altLang="en-US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1" name="正方形/長方形 150"/>
          <p:cNvSpPr/>
          <p:nvPr/>
        </p:nvSpPr>
        <p:spPr>
          <a:xfrm>
            <a:off x="8972130" y="4478864"/>
            <a:ext cx="855997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zh-TW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大規模運用管理</a:t>
            </a:r>
          </a:p>
        </p:txBody>
      </p:sp>
      <p:sp>
        <p:nvSpPr>
          <p:cNvPr id="79" name="正方形/長方形 78"/>
          <p:cNvSpPr/>
          <p:nvPr/>
        </p:nvSpPr>
        <p:spPr>
          <a:xfrm>
            <a:off x="1194124" y="6258719"/>
            <a:ext cx="1560552" cy="3554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コンバージド</a:t>
            </a:r>
            <a:endParaRPr kumimoji="1" lang="en-US" altLang="ja-JP" sz="9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インフラストラクチャ</a:t>
            </a:r>
            <a:endParaRPr kumimoji="1" lang="ja-JP" altLang="en-US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6" name="正方形/長方形 175"/>
          <p:cNvSpPr/>
          <p:nvPr/>
        </p:nvSpPr>
        <p:spPr>
          <a:xfrm>
            <a:off x="2974471" y="6460177"/>
            <a:ext cx="1371665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コンテナ技術</a:t>
            </a:r>
            <a:endParaRPr kumimoji="1" lang="ja-JP" altLang="en-US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9" name="正方形/長方形 188"/>
          <p:cNvSpPr/>
          <p:nvPr/>
        </p:nvSpPr>
        <p:spPr>
          <a:xfrm>
            <a:off x="2974470" y="5517738"/>
            <a:ext cx="1371665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システム基盤構成管理ツール</a:t>
            </a:r>
            <a:endParaRPr kumimoji="1" lang="ja-JP" altLang="en-US" sz="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5" name="正方形/長方形 194"/>
          <p:cNvSpPr/>
          <p:nvPr/>
        </p:nvSpPr>
        <p:spPr>
          <a:xfrm>
            <a:off x="1952583" y="2946348"/>
            <a:ext cx="1240389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要求開発・要求管理</a:t>
            </a:r>
          </a:p>
        </p:txBody>
      </p:sp>
      <p:sp>
        <p:nvSpPr>
          <p:cNvPr id="196" name="正方形/長方形 195"/>
          <p:cNvSpPr/>
          <p:nvPr/>
        </p:nvSpPr>
        <p:spPr>
          <a:xfrm>
            <a:off x="4024706" y="2723256"/>
            <a:ext cx="484157" cy="16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18000" rtlCol="0" anchor="ctr"/>
          <a:lstStyle/>
          <a:p>
            <a:pPr algn="ctr"/>
            <a:r>
              <a:rPr kumimoji="1" lang="en-US" altLang="ja-JP" sz="9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PoC</a:t>
            </a:r>
            <a:endParaRPr kumimoji="1" lang="en-US" altLang="ja-JP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3156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309</TotalTime>
  <Words>412</Words>
  <Application>Microsoft Office PowerPoint</Application>
  <PresentationFormat>A3 297x420 mm</PresentationFormat>
  <Paragraphs>176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みずほ情報総研株式会社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mhir</dc:creator>
  <cp:lastModifiedBy>山口 陽平</cp:lastModifiedBy>
  <cp:revision>52</cp:revision>
  <cp:lastPrinted>2018-05-11T11:17:17Z</cp:lastPrinted>
  <dcterms:created xsi:type="dcterms:W3CDTF">2018-04-06T07:22:42Z</dcterms:created>
  <dcterms:modified xsi:type="dcterms:W3CDTF">2019-04-11T14:30:35Z</dcterms:modified>
</cp:coreProperties>
</file>