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ppt/tags/tag2.xml" ContentType="application/vnd.openxmlformats-officedocument.presentationml.tags+xml"/>
  <Override PartName="/ppt/tags/tag1.xml" ContentType="application/vnd.openxmlformats-officedocument.presentationml.tag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6"/>
  </p:notesMasterIdLst>
  <p:sldIdLst>
    <p:sldId id="334" r:id="rId2"/>
    <p:sldId id="291" r:id="rId3"/>
    <p:sldId id="290" r:id="rId4"/>
    <p:sldId id="256" r:id="rId5"/>
    <p:sldId id="257" r:id="rId6"/>
    <p:sldId id="258" r:id="rId7"/>
    <p:sldId id="260" r:id="rId8"/>
    <p:sldId id="259" r:id="rId9"/>
    <p:sldId id="261" r:id="rId10"/>
    <p:sldId id="262" r:id="rId11"/>
    <p:sldId id="266" r:id="rId12"/>
    <p:sldId id="263" r:id="rId13"/>
    <p:sldId id="264" r:id="rId14"/>
    <p:sldId id="265" r:id="rId15"/>
    <p:sldId id="267" r:id="rId16"/>
    <p:sldId id="268" r:id="rId17"/>
    <p:sldId id="269" r:id="rId18"/>
    <p:sldId id="28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x="6858000" cy="9906000" type="A4"/>
  <p:notesSz cx="6858000" cy="9144000"/>
  <p:custDataLst>
    <p:tags r:id="rId37"/>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61D4B8-D4F4-4796-A7E5-D158E86C1C9F}" v="5" dt="2026-08-14T00:30:59.78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34" autoAdjust="0"/>
  </p:normalViewPr>
  <p:slideViewPr>
    <p:cSldViewPr snapToGrid="0">
      <p:cViewPr varScale="1">
        <p:scale>
          <a:sx n="56" d="100"/>
          <a:sy n="56" d="100"/>
        </p:scale>
        <p:origin x="1980" y="72"/>
      </p:cViewPr>
      <p:guideLst>
        <p:guide orient="horz" pos="312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3462A1-9F10-4863-B8A0-48BF97253297}" type="datetimeFigureOut">
              <a:rPr kumimoji="1" lang="ja-JP" altLang="en-US" smtClean="0"/>
              <a:t>2026/8/14</a:t>
            </a:fld>
            <a:endParaRPr kumimoji="1" lang="ja-JP" altLang="en-US"/>
          </a:p>
        </p:txBody>
      </p:sp>
      <p:sp>
        <p:nvSpPr>
          <p:cNvPr id="4" name="スライド イメージ プレースホルダー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8C1130-C327-4EAA-A8E1-C2C8670C7C0C}" type="slidenum">
              <a:rPr kumimoji="1" lang="ja-JP" altLang="en-US" smtClean="0"/>
              <a:t>‹#›</a:t>
            </a:fld>
            <a:endParaRPr kumimoji="1" lang="ja-JP" altLang="en-US"/>
          </a:p>
        </p:txBody>
      </p:sp>
    </p:spTree>
    <p:extLst>
      <p:ext uri="{BB962C8B-B14F-4D97-AF65-F5344CB8AC3E}">
        <p14:creationId xmlns:p14="http://schemas.microsoft.com/office/powerpoint/2010/main" val="22552095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48C1130-C327-4EAA-A8E1-C2C8670C7C0C}" type="slidenum">
              <a:rPr kumimoji="1" lang="ja-JP" altLang="en-US" smtClean="0"/>
              <a:t>2</a:t>
            </a:fld>
            <a:endParaRPr kumimoji="1" lang="ja-JP" altLang="en-US"/>
          </a:p>
        </p:txBody>
      </p:sp>
    </p:spTree>
    <p:extLst>
      <p:ext uri="{BB962C8B-B14F-4D97-AF65-F5344CB8AC3E}">
        <p14:creationId xmlns:p14="http://schemas.microsoft.com/office/powerpoint/2010/main" val="3118816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48C1130-C327-4EAA-A8E1-C2C8670C7C0C}" type="slidenum">
              <a:rPr kumimoji="1" lang="ja-JP" altLang="en-US" smtClean="0"/>
              <a:t>3</a:t>
            </a:fld>
            <a:endParaRPr kumimoji="1" lang="ja-JP" altLang="en-US"/>
          </a:p>
        </p:txBody>
      </p:sp>
    </p:spTree>
    <p:extLst>
      <p:ext uri="{BB962C8B-B14F-4D97-AF65-F5344CB8AC3E}">
        <p14:creationId xmlns:p14="http://schemas.microsoft.com/office/powerpoint/2010/main" val="1264440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763ED34-0FAD-44BE-AB01-03834C60760F}"/>
              </a:ext>
            </a:extLst>
          </p:cNvPr>
          <p:cNvSpPr>
            <a:spLocks noGrp="1"/>
          </p:cNvSpPr>
          <p:nvPr>
            <p:ph type="ctrTitle"/>
          </p:nvPr>
        </p:nvSpPr>
        <p:spPr>
          <a:xfrm>
            <a:off x="857250" y="1621191"/>
            <a:ext cx="5143500" cy="3448756"/>
          </a:xfrm>
        </p:spPr>
        <p:txBody>
          <a:bodyPr anchor="b"/>
          <a:lstStyle>
            <a:lvl1pPr algn="ctr">
              <a:defRPr sz="8666"/>
            </a:lvl1pPr>
          </a:lstStyle>
          <a:p>
            <a:r>
              <a:rPr kumimoji="1" lang="ja-JP" altLang="en-US"/>
              <a:t>マスター タイトルの書式設定</a:t>
            </a:r>
          </a:p>
        </p:txBody>
      </p:sp>
      <p:sp>
        <p:nvSpPr>
          <p:cNvPr id="3" name="字幕 2">
            <a:extLst>
              <a:ext uri="{FF2B5EF4-FFF2-40B4-BE49-F238E27FC236}">
                <a16:creationId xmlns:a16="http://schemas.microsoft.com/office/drawing/2014/main" id="{784EF3EC-A1D5-4533-9648-8420B19BA61C}"/>
              </a:ext>
            </a:extLst>
          </p:cNvPr>
          <p:cNvSpPr>
            <a:spLocks noGrp="1"/>
          </p:cNvSpPr>
          <p:nvPr>
            <p:ph type="subTitle" idx="1"/>
          </p:nvPr>
        </p:nvSpPr>
        <p:spPr>
          <a:xfrm>
            <a:off x="857250" y="5202944"/>
            <a:ext cx="5143500" cy="2391656"/>
          </a:xfrm>
        </p:spPr>
        <p:txBody>
          <a:bodyPr/>
          <a:lstStyle>
            <a:lvl1pPr marL="0" indent="0" algn="ctr">
              <a:buNone/>
              <a:defRPr sz="3467"/>
            </a:lvl1pPr>
            <a:lvl2pPr marL="660380" indent="0" algn="ctr">
              <a:buNone/>
              <a:defRPr sz="2889"/>
            </a:lvl2pPr>
            <a:lvl3pPr marL="1320759" indent="0" algn="ctr">
              <a:buNone/>
              <a:defRPr sz="2600"/>
            </a:lvl3pPr>
            <a:lvl4pPr marL="1981139" indent="0" algn="ctr">
              <a:buNone/>
              <a:defRPr sz="2311"/>
            </a:lvl4pPr>
            <a:lvl5pPr marL="2641519" indent="0" algn="ctr">
              <a:buNone/>
              <a:defRPr sz="2311"/>
            </a:lvl5pPr>
            <a:lvl6pPr marL="3301898" indent="0" algn="ctr">
              <a:buNone/>
              <a:defRPr sz="2311"/>
            </a:lvl6pPr>
            <a:lvl7pPr marL="3962278" indent="0" algn="ctr">
              <a:buNone/>
              <a:defRPr sz="2311"/>
            </a:lvl7pPr>
            <a:lvl8pPr marL="4622658" indent="0" algn="ctr">
              <a:buNone/>
              <a:defRPr sz="2311"/>
            </a:lvl8pPr>
            <a:lvl9pPr marL="5283037" indent="0" algn="ctr">
              <a:buNone/>
              <a:defRPr sz="2311"/>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7E54673-A2DE-427A-93A6-EC5A0330AD3A}"/>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5" name="フッター プレースホルダー 4">
            <a:extLst>
              <a:ext uri="{FF2B5EF4-FFF2-40B4-BE49-F238E27FC236}">
                <a16:creationId xmlns:a16="http://schemas.microsoft.com/office/drawing/2014/main" id="{8F403559-C7E2-4798-9E6E-181345F34A6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B2A0C70-8C51-4491-B0B9-C46586A81DD8}"/>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1894734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28F76B-6D4D-441E-84EC-92ADED2BBDA2}"/>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A4B47B2-FD41-439F-A56E-140E5B86970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6248B72-5B0D-4D17-86AA-EED4D875F9D0}"/>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5" name="フッター プレースホルダー 4">
            <a:extLst>
              <a:ext uri="{FF2B5EF4-FFF2-40B4-BE49-F238E27FC236}">
                <a16:creationId xmlns:a16="http://schemas.microsoft.com/office/drawing/2014/main" id="{E3FDFA3E-5ADA-495C-A1E1-A4016B932D0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F8879C4-4373-4FF2-A2DD-973212D4450D}"/>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3299896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42EC301A-3D93-471F-A921-175AEBB343DA}"/>
              </a:ext>
            </a:extLst>
          </p:cNvPr>
          <p:cNvSpPr>
            <a:spLocks noGrp="1"/>
          </p:cNvSpPr>
          <p:nvPr>
            <p:ph type="title" orient="vert"/>
          </p:nvPr>
        </p:nvSpPr>
        <p:spPr>
          <a:xfrm>
            <a:off x="4907756" y="527403"/>
            <a:ext cx="1478756" cy="8394877"/>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EC79D9F-EF5A-4B3F-B875-C73A12AC6EC8}"/>
              </a:ext>
            </a:extLst>
          </p:cNvPr>
          <p:cNvSpPr>
            <a:spLocks noGrp="1"/>
          </p:cNvSpPr>
          <p:nvPr>
            <p:ph type="body" orient="vert" idx="1"/>
          </p:nvPr>
        </p:nvSpPr>
        <p:spPr>
          <a:xfrm>
            <a:off x="471487" y="527403"/>
            <a:ext cx="4350544" cy="8394877"/>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0721CAC-60FF-4CB3-8EDF-C01BF879E79D}"/>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5" name="フッター プレースホルダー 4">
            <a:extLst>
              <a:ext uri="{FF2B5EF4-FFF2-40B4-BE49-F238E27FC236}">
                <a16:creationId xmlns:a16="http://schemas.microsoft.com/office/drawing/2014/main" id="{A5EDCBB0-B11D-4454-A5FD-1BB550C35CB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E4E878D-DB06-4EC6-9513-A2E183D474D3}"/>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3266302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370304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14782" y="3667727"/>
            <a:ext cx="5834198" cy="886525"/>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029565" y="5547360"/>
            <a:ext cx="4804634" cy="56624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42465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4B6986-29A0-49A6-B736-E242047BC7C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7E6BF8B-AFB9-4199-9D32-14E7A470F0DD}"/>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6217656-E1B7-4465-917F-9F5313D1B435}"/>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5" name="フッター プレースホルダー 4">
            <a:extLst>
              <a:ext uri="{FF2B5EF4-FFF2-40B4-BE49-F238E27FC236}">
                <a16:creationId xmlns:a16="http://schemas.microsoft.com/office/drawing/2014/main" id="{21BDF24C-72F1-4C34-A9F0-F22A40C7FD6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5AB7D7D-43F2-40FA-861D-5E664874C0F0}"/>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1898228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6EB5B1-EA36-46DB-89E8-908C526EBECD}"/>
              </a:ext>
            </a:extLst>
          </p:cNvPr>
          <p:cNvSpPr>
            <a:spLocks noGrp="1"/>
          </p:cNvSpPr>
          <p:nvPr>
            <p:ph type="title"/>
          </p:nvPr>
        </p:nvSpPr>
        <p:spPr>
          <a:xfrm>
            <a:off x="467916" y="2469622"/>
            <a:ext cx="5915025" cy="4120620"/>
          </a:xfrm>
        </p:spPr>
        <p:txBody>
          <a:bodyPr anchor="b"/>
          <a:lstStyle>
            <a:lvl1pPr>
              <a:defRPr sz="8666"/>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E6726B9-0E41-4C4F-B58F-E8E7C08C9DB1}"/>
              </a:ext>
            </a:extLst>
          </p:cNvPr>
          <p:cNvSpPr>
            <a:spLocks noGrp="1"/>
          </p:cNvSpPr>
          <p:nvPr>
            <p:ph type="body" idx="1"/>
          </p:nvPr>
        </p:nvSpPr>
        <p:spPr>
          <a:xfrm>
            <a:off x="467916" y="6629225"/>
            <a:ext cx="5915025" cy="2166937"/>
          </a:xfrm>
        </p:spPr>
        <p:txBody>
          <a:bodyPr/>
          <a:lstStyle>
            <a:lvl1pPr marL="0" indent="0">
              <a:buNone/>
              <a:defRPr sz="3467">
                <a:solidFill>
                  <a:schemeClr val="tx1">
                    <a:tint val="75000"/>
                  </a:schemeClr>
                </a:solidFill>
              </a:defRPr>
            </a:lvl1pPr>
            <a:lvl2pPr marL="660380" indent="0">
              <a:buNone/>
              <a:defRPr sz="2889">
                <a:solidFill>
                  <a:schemeClr val="tx1">
                    <a:tint val="75000"/>
                  </a:schemeClr>
                </a:solidFill>
              </a:defRPr>
            </a:lvl2pPr>
            <a:lvl3pPr marL="1320759" indent="0">
              <a:buNone/>
              <a:defRPr sz="2600">
                <a:solidFill>
                  <a:schemeClr val="tx1">
                    <a:tint val="75000"/>
                  </a:schemeClr>
                </a:solidFill>
              </a:defRPr>
            </a:lvl3pPr>
            <a:lvl4pPr marL="1981139" indent="0">
              <a:buNone/>
              <a:defRPr sz="2311">
                <a:solidFill>
                  <a:schemeClr val="tx1">
                    <a:tint val="75000"/>
                  </a:schemeClr>
                </a:solidFill>
              </a:defRPr>
            </a:lvl4pPr>
            <a:lvl5pPr marL="2641519" indent="0">
              <a:buNone/>
              <a:defRPr sz="2311">
                <a:solidFill>
                  <a:schemeClr val="tx1">
                    <a:tint val="75000"/>
                  </a:schemeClr>
                </a:solidFill>
              </a:defRPr>
            </a:lvl5pPr>
            <a:lvl6pPr marL="3301898" indent="0">
              <a:buNone/>
              <a:defRPr sz="2311">
                <a:solidFill>
                  <a:schemeClr val="tx1">
                    <a:tint val="75000"/>
                  </a:schemeClr>
                </a:solidFill>
              </a:defRPr>
            </a:lvl6pPr>
            <a:lvl7pPr marL="3962278" indent="0">
              <a:buNone/>
              <a:defRPr sz="2311">
                <a:solidFill>
                  <a:schemeClr val="tx1">
                    <a:tint val="75000"/>
                  </a:schemeClr>
                </a:solidFill>
              </a:defRPr>
            </a:lvl7pPr>
            <a:lvl8pPr marL="4622658" indent="0">
              <a:buNone/>
              <a:defRPr sz="2311">
                <a:solidFill>
                  <a:schemeClr val="tx1">
                    <a:tint val="75000"/>
                  </a:schemeClr>
                </a:solidFill>
              </a:defRPr>
            </a:lvl8pPr>
            <a:lvl9pPr marL="5283037" indent="0">
              <a:buNone/>
              <a:defRPr sz="2311">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DD3DD3F8-7243-4CD7-813E-BAD8B569F04A}"/>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5" name="フッター プレースホルダー 4">
            <a:extLst>
              <a:ext uri="{FF2B5EF4-FFF2-40B4-BE49-F238E27FC236}">
                <a16:creationId xmlns:a16="http://schemas.microsoft.com/office/drawing/2014/main" id="{6D149BD5-FA7D-4A87-97A7-F9383AC8F78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E23A92A-8EC1-45F5-97F8-9642B18DAAD4}"/>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1078653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CEBA6A-578B-4ABB-A42C-6B893E1B073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C81571D-8283-471A-9DE1-BD7175008C2E}"/>
              </a:ext>
            </a:extLst>
          </p:cNvPr>
          <p:cNvSpPr>
            <a:spLocks noGrp="1"/>
          </p:cNvSpPr>
          <p:nvPr>
            <p:ph sz="half" idx="1"/>
          </p:nvPr>
        </p:nvSpPr>
        <p:spPr>
          <a:xfrm>
            <a:off x="471488" y="2637014"/>
            <a:ext cx="2914650" cy="628526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65E008D-9DE8-4DAE-A4D5-862DCEC9FD29}"/>
              </a:ext>
            </a:extLst>
          </p:cNvPr>
          <p:cNvSpPr>
            <a:spLocks noGrp="1"/>
          </p:cNvSpPr>
          <p:nvPr>
            <p:ph sz="half" idx="2"/>
          </p:nvPr>
        </p:nvSpPr>
        <p:spPr>
          <a:xfrm>
            <a:off x="3471863" y="2637014"/>
            <a:ext cx="2914650" cy="628526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94CDF26-E4D0-4591-8343-F3224E01976E}"/>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6" name="フッター プレースホルダー 5">
            <a:extLst>
              <a:ext uri="{FF2B5EF4-FFF2-40B4-BE49-F238E27FC236}">
                <a16:creationId xmlns:a16="http://schemas.microsoft.com/office/drawing/2014/main" id="{773E4425-53D2-4852-A9E5-ED2D628D0EF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D234EB5-CCE4-4124-AF7F-C3D3DFC14091}"/>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2212152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B009497-B8A3-4B3E-BD45-874125CF5A7A}"/>
              </a:ext>
            </a:extLst>
          </p:cNvPr>
          <p:cNvSpPr>
            <a:spLocks noGrp="1"/>
          </p:cNvSpPr>
          <p:nvPr>
            <p:ph type="title"/>
          </p:nvPr>
        </p:nvSpPr>
        <p:spPr>
          <a:xfrm>
            <a:off x="472381" y="527404"/>
            <a:ext cx="5915025" cy="1914702"/>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90CD2B5-A983-4718-9FC6-336282C1FC7B}"/>
              </a:ext>
            </a:extLst>
          </p:cNvPr>
          <p:cNvSpPr>
            <a:spLocks noGrp="1"/>
          </p:cNvSpPr>
          <p:nvPr>
            <p:ph type="body" idx="1"/>
          </p:nvPr>
        </p:nvSpPr>
        <p:spPr>
          <a:xfrm>
            <a:off x="472381" y="2428347"/>
            <a:ext cx="2901255" cy="1190095"/>
          </a:xfrm>
        </p:spPr>
        <p:txBody>
          <a:bodyPr anchor="b"/>
          <a:lstStyle>
            <a:lvl1pPr marL="0" indent="0">
              <a:buNone/>
              <a:defRPr sz="3467" b="1"/>
            </a:lvl1pPr>
            <a:lvl2pPr marL="660380" indent="0">
              <a:buNone/>
              <a:defRPr sz="2889" b="1"/>
            </a:lvl2pPr>
            <a:lvl3pPr marL="1320759" indent="0">
              <a:buNone/>
              <a:defRPr sz="2600" b="1"/>
            </a:lvl3pPr>
            <a:lvl4pPr marL="1981139" indent="0">
              <a:buNone/>
              <a:defRPr sz="2311" b="1"/>
            </a:lvl4pPr>
            <a:lvl5pPr marL="2641519" indent="0">
              <a:buNone/>
              <a:defRPr sz="2311" b="1"/>
            </a:lvl5pPr>
            <a:lvl6pPr marL="3301898" indent="0">
              <a:buNone/>
              <a:defRPr sz="2311" b="1"/>
            </a:lvl6pPr>
            <a:lvl7pPr marL="3962278" indent="0">
              <a:buNone/>
              <a:defRPr sz="2311" b="1"/>
            </a:lvl7pPr>
            <a:lvl8pPr marL="4622658" indent="0">
              <a:buNone/>
              <a:defRPr sz="2311" b="1"/>
            </a:lvl8pPr>
            <a:lvl9pPr marL="5283037" indent="0">
              <a:buNone/>
              <a:defRPr sz="2311"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F880D99-E4CE-4C25-AA65-DE3592A7B016}"/>
              </a:ext>
            </a:extLst>
          </p:cNvPr>
          <p:cNvSpPr>
            <a:spLocks noGrp="1"/>
          </p:cNvSpPr>
          <p:nvPr>
            <p:ph sz="half" idx="2"/>
          </p:nvPr>
        </p:nvSpPr>
        <p:spPr>
          <a:xfrm>
            <a:off x="472381" y="3618442"/>
            <a:ext cx="2901255" cy="5322183"/>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2064003F-0F73-4EF4-817C-0FFFF21229AC}"/>
              </a:ext>
            </a:extLst>
          </p:cNvPr>
          <p:cNvSpPr>
            <a:spLocks noGrp="1"/>
          </p:cNvSpPr>
          <p:nvPr>
            <p:ph type="body" sz="quarter" idx="3"/>
          </p:nvPr>
        </p:nvSpPr>
        <p:spPr>
          <a:xfrm>
            <a:off x="3471863" y="2428347"/>
            <a:ext cx="2915543" cy="1190095"/>
          </a:xfrm>
        </p:spPr>
        <p:txBody>
          <a:bodyPr anchor="b"/>
          <a:lstStyle>
            <a:lvl1pPr marL="0" indent="0">
              <a:buNone/>
              <a:defRPr sz="3467" b="1"/>
            </a:lvl1pPr>
            <a:lvl2pPr marL="660380" indent="0">
              <a:buNone/>
              <a:defRPr sz="2889" b="1"/>
            </a:lvl2pPr>
            <a:lvl3pPr marL="1320759" indent="0">
              <a:buNone/>
              <a:defRPr sz="2600" b="1"/>
            </a:lvl3pPr>
            <a:lvl4pPr marL="1981139" indent="0">
              <a:buNone/>
              <a:defRPr sz="2311" b="1"/>
            </a:lvl4pPr>
            <a:lvl5pPr marL="2641519" indent="0">
              <a:buNone/>
              <a:defRPr sz="2311" b="1"/>
            </a:lvl5pPr>
            <a:lvl6pPr marL="3301898" indent="0">
              <a:buNone/>
              <a:defRPr sz="2311" b="1"/>
            </a:lvl6pPr>
            <a:lvl7pPr marL="3962278" indent="0">
              <a:buNone/>
              <a:defRPr sz="2311" b="1"/>
            </a:lvl7pPr>
            <a:lvl8pPr marL="4622658" indent="0">
              <a:buNone/>
              <a:defRPr sz="2311" b="1"/>
            </a:lvl8pPr>
            <a:lvl9pPr marL="5283037" indent="0">
              <a:buNone/>
              <a:defRPr sz="2311"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5335DEB-0C73-4E40-8E57-8DC4633DFCA3}"/>
              </a:ext>
            </a:extLst>
          </p:cNvPr>
          <p:cNvSpPr>
            <a:spLocks noGrp="1"/>
          </p:cNvSpPr>
          <p:nvPr>
            <p:ph sz="quarter" idx="4"/>
          </p:nvPr>
        </p:nvSpPr>
        <p:spPr>
          <a:xfrm>
            <a:off x="3471863" y="3618442"/>
            <a:ext cx="2915543" cy="5322183"/>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C03479EE-ECED-411A-92EB-CEEC394D0F8D}"/>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8" name="フッター プレースホルダー 7">
            <a:extLst>
              <a:ext uri="{FF2B5EF4-FFF2-40B4-BE49-F238E27FC236}">
                <a16:creationId xmlns:a16="http://schemas.microsoft.com/office/drawing/2014/main" id="{5DF8A1D1-82E7-43AF-A4CC-F13F98F823E6}"/>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20488BC9-EEB4-4295-94B9-00E69DE8882E}"/>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211060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7278B0A-42CF-48AE-95F3-7C90DEA4AA78}"/>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614E9C18-7686-429C-AAA2-E3031484E67E}"/>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4" name="フッター プレースホルダー 3">
            <a:extLst>
              <a:ext uri="{FF2B5EF4-FFF2-40B4-BE49-F238E27FC236}">
                <a16:creationId xmlns:a16="http://schemas.microsoft.com/office/drawing/2014/main" id="{6870EC62-70F6-42B7-916D-E27B8A9D94E3}"/>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531B6871-D895-4F6F-9D9E-82AC43162150}"/>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226066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CF16794D-B993-4962-BD29-09592DAD5080}"/>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3" name="フッター プレースホルダー 2">
            <a:extLst>
              <a:ext uri="{FF2B5EF4-FFF2-40B4-BE49-F238E27FC236}">
                <a16:creationId xmlns:a16="http://schemas.microsoft.com/office/drawing/2014/main" id="{0044DA9B-D341-4492-9B81-36A80191B27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804559-2E08-4F27-BF51-DD50E84685C4}"/>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2980077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D48B8D-E272-4C41-B6EB-BEF0105C4455}"/>
              </a:ext>
            </a:extLst>
          </p:cNvPr>
          <p:cNvSpPr>
            <a:spLocks noGrp="1"/>
          </p:cNvSpPr>
          <p:nvPr>
            <p:ph type="title"/>
          </p:nvPr>
        </p:nvSpPr>
        <p:spPr>
          <a:xfrm>
            <a:off x="472381" y="660400"/>
            <a:ext cx="2211883" cy="2311400"/>
          </a:xfrm>
        </p:spPr>
        <p:txBody>
          <a:bodyPr anchor="b"/>
          <a:lstStyle>
            <a:lvl1pPr>
              <a:defRPr sz="4622"/>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16D2EFD-D729-4A13-BC71-689093B7E94E}"/>
              </a:ext>
            </a:extLst>
          </p:cNvPr>
          <p:cNvSpPr>
            <a:spLocks noGrp="1"/>
          </p:cNvSpPr>
          <p:nvPr>
            <p:ph idx="1"/>
          </p:nvPr>
        </p:nvSpPr>
        <p:spPr>
          <a:xfrm>
            <a:off x="2915543" y="1426281"/>
            <a:ext cx="3471863" cy="7039681"/>
          </a:xfrm>
        </p:spPr>
        <p:txBody>
          <a:bodyPr/>
          <a:lstStyle>
            <a:lvl1pPr>
              <a:defRPr sz="4622"/>
            </a:lvl1pPr>
            <a:lvl2pPr>
              <a:defRPr sz="4044"/>
            </a:lvl2pPr>
            <a:lvl3pPr>
              <a:defRPr sz="3467"/>
            </a:lvl3pPr>
            <a:lvl4pPr>
              <a:defRPr sz="2889"/>
            </a:lvl4pPr>
            <a:lvl5pPr>
              <a:defRPr sz="2889"/>
            </a:lvl5pPr>
            <a:lvl6pPr>
              <a:defRPr sz="2889"/>
            </a:lvl6pPr>
            <a:lvl7pPr>
              <a:defRPr sz="2889"/>
            </a:lvl7pPr>
            <a:lvl8pPr>
              <a:defRPr sz="2889"/>
            </a:lvl8pPr>
            <a:lvl9pPr>
              <a:defRPr sz="2889"/>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4D74D530-00B3-4E12-BEC1-19BAECB2C2E9}"/>
              </a:ext>
            </a:extLst>
          </p:cNvPr>
          <p:cNvSpPr>
            <a:spLocks noGrp="1"/>
          </p:cNvSpPr>
          <p:nvPr>
            <p:ph type="body" sz="half" idx="2"/>
          </p:nvPr>
        </p:nvSpPr>
        <p:spPr>
          <a:xfrm>
            <a:off x="472381" y="2971800"/>
            <a:ext cx="2211883" cy="5505627"/>
          </a:xfrm>
        </p:spPr>
        <p:txBody>
          <a:bodyPr/>
          <a:lstStyle>
            <a:lvl1pPr marL="0" indent="0">
              <a:buNone/>
              <a:defRPr sz="2311"/>
            </a:lvl1pPr>
            <a:lvl2pPr marL="660380" indent="0">
              <a:buNone/>
              <a:defRPr sz="2022"/>
            </a:lvl2pPr>
            <a:lvl3pPr marL="1320759" indent="0">
              <a:buNone/>
              <a:defRPr sz="1733"/>
            </a:lvl3pPr>
            <a:lvl4pPr marL="1981139" indent="0">
              <a:buNone/>
              <a:defRPr sz="1444"/>
            </a:lvl4pPr>
            <a:lvl5pPr marL="2641519" indent="0">
              <a:buNone/>
              <a:defRPr sz="1444"/>
            </a:lvl5pPr>
            <a:lvl6pPr marL="3301898" indent="0">
              <a:buNone/>
              <a:defRPr sz="1444"/>
            </a:lvl6pPr>
            <a:lvl7pPr marL="3962278" indent="0">
              <a:buNone/>
              <a:defRPr sz="1444"/>
            </a:lvl7pPr>
            <a:lvl8pPr marL="4622658" indent="0">
              <a:buNone/>
              <a:defRPr sz="1444"/>
            </a:lvl8pPr>
            <a:lvl9pPr marL="5283037" indent="0">
              <a:buNone/>
              <a:defRPr sz="1444"/>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B86A0A3-437E-499F-999D-4B6145EC72E9}"/>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6" name="フッター プレースホルダー 5">
            <a:extLst>
              <a:ext uri="{FF2B5EF4-FFF2-40B4-BE49-F238E27FC236}">
                <a16:creationId xmlns:a16="http://schemas.microsoft.com/office/drawing/2014/main" id="{6AE71ABB-7D82-4D10-A2D1-429B28DD87E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0236935-F68F-4674-80AD-B213F339FCFD}"/>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2425416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E74817-057A-4027-9AE2-56DDB1CD9C0E}"/>
              </a:ext>
            </a:extLst>
          </p:cNvPr>
          <p:cNvSpPr>
            <a:spLocks noGrp="1"/>
          </p:cNvSpPr>
          <p:nvPr>
            <p:ph type="title"/>
          </p:nvPr>
        </p:nvSpPr>
        <p:spPr>
          <a:xfrm>
            <a:off x="472381" y="660400"/>
            <a:ext cx="2211883" cy="2311400"/>
          </a:xfrm>
        </p:spPr>
        <p:txBody>
          <a:bodyPr anchor="b"/>
          <a:lstStyle>
            <a:lvl1pPr>
              <a:defRPr sz="4622"/>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1AF96BFA-4870-49F2-AB51-A7951CA3E67C}"/>
              </a:ext>
            </a:extLst>
          </p:cNvPr>
          <p:cNvSpPr>
            <a:spLocks noGrp="1"/>
          </p:cNvSpPr>
          <p:nvPr>
            <p:ph type="pic" idx="1"/>
          </p:nvPr>
        </p:nvSpPr>
        <p:spPr>
          <a:xfrm>
            <a:off x="2915543" y="1426281"/>
            <a:ext cx="3471863" cy="7039681"/>
          </a:xfrm>
        </p:spPr>
        <p:txBody>
          <a:bodyPr/>
          <a:lstStyle>
            <a:lvl1pPr marL="0" indent="0">
              <a:buNone/>
              <a:defRPr sz="4622"/>
            </a:lvl1pPr>
            <a:lvl2pPr marL="660380" indent="0">
              <a:buNone/>
              <a:defRPr sz="4044"/>
            </a:lvl2pPr>
            <a:lvl3pPr marL="1320759" indent="0">
              <a:buNone/>
              <a:defRPr sz="3467"/>
            </a:lvl3pPr>
            <a:lvl4pPr marL="1981139" indent="0">
              <a:buNone/>
              <a:defRPr sz="2889"/>
            </a:lvl4pPr>
            <a:lvl5pPr marL="2641519" indent="0">
              <a:buNone/>
              <a:defRPr sz="2889"/>
            </a:lvl5pPr>
            <a:lvl6pPr marL="3301898" indent="0">
              <a:buNone/>
              <a:defRPr sz="2889"/>
            </a:lvl6pPr>
            <a:lvl7pPr marL="3962278" indent="0">
              <a:buNone/>
              <a:defRPr sz="2889"/>
            </a:lvl7pPr>
            <a:lvl8pPr marL="4622658" indent="0">
              <a:buNone/>
              <a:defRPr sz="2889"/>
            </a:lvl8pPr>
            <a:lvl9pPr marL="5283037" indent="0">
              <a:buNone/>
              <a:defRPr sz="2889"/>
            </a:lvl9pPr>
          </a:lstStyle>
          <a:p>
            <a:endParaRPr kumimoji="1" lang="ja-JP" altLang="en-US"/>
          </a:p>
        </p:txBody>
      </p:sp>
      <p:sp>
        <p:nvSpPr>
          <p:cNvPr id="4" name="テキスト プレースホルダー 3">
            <a:extLst>
              <a:ext uri="{FF2B5EF4-FFF2-40B4-BE49-F238E27FC236}">
                <a16:creationId xmlns:a16="http://schemas.microsoft.com/office/drawing/2014/main" id="{789B4C2D-DC82-4C67-861B-925EC999DD2A}"/>
              </a:ext>
            </a:extLst>
          </p:cNvPr>
          <p:cNvSpPr>
            <a:spLocks noGrp="1"/>
          </p:cNvSpPr>
          <p:nvPr>
            <p:ph type="body" sz="half" idx="2"/>
          </p:nvPr>
        </p:nvSpPr>
        <p:spPr>
          <a:xfrm>
            <a:off x="472381" y="2971800"/>
            <a:ext cx="2211883" cy="5505627"/>
          </a:xfrm>
        </p:spPr>
        <p:txBody>
          <a:bodyPr/>
          <a:lstStyle>
            <a:lvl1pPr marL="0" indent="0">
              <a:buNone/>
              <a:defRPr sz="2311"/>
            </a:lvl1pPr>
            <a:lvl2pPr marL="660380" indent="0">
              <a:buNone/>
              <a:defRPr sz="2022"/>
            </a:lvl2pPr>
            <a:lvl3pPr marL="1320759" indent="0">
              <a:buNone/>
              <a:defRPr sz="1733"/>
            </a:lvl3pPr>
            <a:lvl4pPr marL="1981139" indent="0">
              <a:buNone/>
              <a:defRPr sz="1444"/>
            </a:lvl4pPr>
            <a:lvl5pPr marL="2641519" indent="0">
              <a:buNone/>
              <a:defRPr sz="1444"/>
            </a:lvl5pPr>
            <a:lvl6pPr marL="3301898" indent="0">
              <a:buNone/>
              <a:defRPr sz="1444"/>
            </a:lvl6pPr>
            <a:lvl7pPr marL="3962278" indent="0">
              <a:buNone/>
              <a:defRPr sz="1444"/>
            </a:lvl7pPr>
            <a:lvl8pPr marL="4622658" indent="0">
              <a:buNone/>
              <a:defRPr sz="1444"/>
            </a:lvl8pPr>
            <a:lvl9pPr marL="5283037" indent="0">
              <a:buNone/>
              <a:defRPr sz="1444"/>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EBCB5FB2-54F1-4B32-BA96-288EFC53F518}"/>
              </a:ext>
            </a:extLst>
          </p:cNvPr>
          <p:cNvSpPr>
            <a:spLocks noGrp="1"/>
          </p:cNvSpPr>
          <p:nvPr>
            <p:ph type="dt" sz="half" idx="10"/>
          </p:nvPr>
        </p:nvSpPr>
        <p:spPr/>
        <p:txBody>
          <a:bodyPr/>
          <a:lstStyle/>
          <a:p>
            <a:fld id="{32AAE4DE-8EDA-48AC-97DF-C89B6F29D991}" type="datetimeFigureOut">
              <a:rPr kumimoji="1" lang="ja-JP" altLang="en-US" smtClean="0"/>
              <a:t>2026/8/14</a:t>
            </a:fld>
            <a:endParaRPr kumimoji="1" lang="ja-JP" altLang="en-US"/>
          </a:p>
        </p:txBody>
      </p:sp>
      <p:sp>
        <p:nvSpPr>
          <p:cNvPr id="6" name="フッター プレースホルダー 5">
            <a:extLst>
              <a:ext uri="{FF2B5EF4-FFF2-40B4-BE49-F238E27FC236}">
                <a16:creationId xmlns:a16="http://schemas.microsoft.com/office/drawing/2014/main" id="{DCF6D3C2-9865-4834-AC81-B7A1D5B89E4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B2CEA95-4976-4E08-AC04-D4EF6BA545D1}"/>
              </a:ext>
            </a:extLst>
          </p:cNvPr>
          <p:cNvSpPr>
            <a:spLocks noGrp="1"/>
          </p:cNvSpPr>
          <p:nvPr>
            <p:ph type="sldNum" sz="quarter" idx="12"/>
          </p:nvPr>
        </p:nvSpPr>
        <p:spPr/>
        <p:txBody>
          <a:body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398312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オブジェクト 7" hidden="1">
            <a:extLst>
              <a:ext uri="{FF2B5EF4-FFF2-40B4-BE49-F238E27FC236}">
                <a16:creationId xmlns:a16="http://schemas.microsoft.com/office/drawing/2014/main" id="{EA79F432-EFFB-4C81-B28F-64E72327EF5B}"/>
              </a:ext>
            </a:extLst>
          </p:cNvPr>
          <p:cNvGraphicFramePr>
            <a:graphicFrameLocks noChangeAspect="1"/>
          </p:cNvGraphicFramePr>
          <p:nvPr userDrawn="1">
            <p:custDataLst>
              <p:tags r:id="rId15"/>
            </p:custDataLst>
            <p:extLst>
              <p:ext uri="{D42A27DB-BD31-4B8C-83A1-F6EECF244321}">
                <p14:modId xmlns:p14="http://schemas.microsoft.com/office/powerpoint/2010/main" val="39089223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16" imgW="353" imgH="353" progId="TCLayout.ActiveDocument.1">
                  <p:embed/>
                </p:oleObj>
              </mc:Choice>
              <mc:Fallback>
                <p:oleObj name="think-cell スライド" r:id="rId16" imgW="353" imgH="353" progId="TCLayout.ActiveDocument.1">
                  <p:embed/>
                  <p:pic>
                    <p:nvPicPr>
                      <p:cNvPr id="8" name="オブジェクト 7" hidden="1">
                        <a:extLst>
                          <a:ext uri="{FF2B5EF4-FFF2-40B4-BE49-F238E27FC236}">
                            <a16:creationId xmlns:a16="http://schemas.microsoft.com/office/drawing/2014/main" id="{EA79F432-EFFB-4C81-B28F-64E72327EF5B}"/>
                          </a:ext>
                        </a:extLst>
                      </p:cNvPr>
                      <p:cNvPicPr/>
                      <p:nvPr/>
                    </p:nvPicPr>
                    <p:blipFill>
                      <a:blip r:embed="rId17"/>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301E6C7E-3134-44F0-A29B-9DC4D2D7A1C6}"/>
              </a:ext>
            </a:extLst>
          </p:cNvPr>
          <p:cNvSpPr>
            <a:spLocks noGrp="1"/>
          </p:cNvSpPr>
          <p:nvPr>
            <p:ph type="title"/>
          </p:nvPr>
        </p:nvSpPr>
        <p:spPr>
          <a:xfrm>
            <a:off x="471488" y="527404"/>
            <a:ext cx="5915025" cy="1914702"/>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FFC229E-0045-4610-97BD-C3978E7B0E83}"/>
              </a:ext>
            </a:extLst>
          </p:cNvPr>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244F7C5-BF09-4A1E-B1E4-0C4568EF589F}"/>
              </a:ext>
            </a:extLst>
          </p:cNvPr>
          <p:cNvSpPr>
            <a:spLocks noGrp="1"/>
          </p:cNvSpPr>
          <p:nvPr>
            <p:ph type="dt" sz="half" idx="2"/>
          </p:nvPr>
        </p:nvSpPr>
        <p:spPr>
          <a:xfrm>
            <a:off x="471488" y="9181395"/>
            <a:ext cx="1543050" cy="527403"/>
          </a:xfrm>
          <a:prstGeom prst="rect">
            <a:avLst/>
          </a:prstGeom>
        </p:spPr>
        <p:txBody>
          <a:bodyPr vert="horz" lIns="91440" tIns="45720" rIns="91440" bIns="45720" rtlCol="0" anchor="ctr"/>
          <a:lstStyle>
            <a:lvl1pPr algn="l">
              <a:defRPr sz="1733">
                <a:solidFill>
                  <a:schemeClr val="tx1">
                    <a:tint val="75000"/>
                  </a:schemeClr>
                </a:solidFill>
              </a:defRPr>
            </a:lvl1pPr>
          </a:lstStyle>
          <a:p>
            <a:fld id="{32AAE4DE-8EDA-48AC-97DF-C89B6F29D991}" type="datetimeFigureOut">
              <a:rPr kumimoji="1" lang="ja-JP" altLang="en-US" smtClean="0"/>
              <a:t>2026/8/14</a:t>
            </a:fld>
            <a:endParaRPr kumimoji="1" lang="ja-JP" altLang="en-US"/>
          </a:p>
        </p:txBody>
      </p:sp>
      <p:sp>
        <p:nvSpPr>
          <p:cNvPr id="5" name="フッター プレースホルダー 4">
            <a:extLst>
              <a:ext uri="{FF2B5EF4-FFF2-40B4-BE49-F238E27FC236}">
                <a16:creationId xmlns:a16="http://schemas.microsoft.com/office/drawing/2014/main" id="{4BB824E2-B468-4DA0-A3A9-08F9F625FD6F}"/>
              </a:ext>
            </a:extLst>
          </p:cNvPr>
          <p:cNvSpPr>
            <a:spLocks noGrp="1"/>
          </p:cNvSpPr>
          <p:nvPr>
            <p:ph type="ftr" sz="quarter" idx="3"/>
          </p:nvPr>
        </p:nvSpPr>
        <p:spPr>
          <a:xfrm>
            <a:off x="2271713" y="9181395"/>
            <a:ext cx="2314575" cy="527403"/>
          </a:xfrm>
          <a:prstGeom prst="rect">
            <a:avLst/>
          </a:prstGeom>
        </p:spPr>
        <p:txBody>
          <a:bodyPr vert="horz" lIns="91440" tIns="45720" rIns="91440" bIns="45720" rtlCol="0" anchor="ctr"/>
          <a:lstStyle>
            <a:lvl1pPr algn="ctr">
              <a:defRPr sz="1733">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5548DED0-C059-49DA-82B9-CA49B7386B06}"/>
              </a:ext>
            </a:extLst>
          </p:cNvPr>
          <p:cNvSpPr>
            <a:spLocks noGrp="1"/>
          </p:cNvSpPr>
          <p:nvPr>
            <p:ph type="sldNum" sz="quarter" idx="4"/>
          </p:nvPr>
        </p:nvSpPr>
        <p:spPr>
          <a:xfrm>
            <a:off x="4843463" y="9181395"/>
            <a:ext cx="1543050" cy="527403"/>
          </a:xfrm>
          <a:prstGeom prst="rect">
            <a:avLst/>
          </a:prstGeom>
        </p:spPr>
        <p:txBody>
          <a:bodyPr vert="horz" lIns="91440" tIns="45720" rIns="91440" bIns="45720" rtlCol="0" anchor="ctr"/>
          <a:lstStyle>
            <a:lvl1pPr algn="r">
              <a:defRPr sz="1733">
                <a:solidFill>
                  <a:schemeClr val="tx1">
                    <a:tint val="75000"/>
                  </a:schemeClr>
                </a:solidFill>
              </a:defRPr>
            </a:lvl1pPr>
          </a:lstStyle>
          <a:p>
            <a:fld id="{450593D6-5A01-4F35-9BD9-3D030118F72E}" type="slidenum">
              <a:rPr kumimoji="1" lang="ja-JP" altLang="en-US" smtClean="0"/>
              <a:t>‹#›</a:t>
            </a:fld>
            <a:endParaRPr kumimoji="1" lang="ja-JP" altLang="en-US"/>
          </a:p>
        </p:txBody>
      </p:sp>
    </p:spTree>
    <p:extLst>
      <p:ext uri="{BB962C8B-B14F-4D97-AF65-F5344CB8AC3E}">
        <p14:creationId xmlns:p14="http://schemas.microsoft.com/office/powerpoint/2010/main" val="22394866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1320759" rtl="0" eaLnBrk="1" latinLnBrk="0" hangingPunct="1">
        <a:lnSpc>
          <a:spcPct val="90000"/>
        </a:lnSpc>
        <a:spcBef>
          <a:spcPct val="0"/>
        </a:spcBef>
        <a:buNone/>
        <a:defRPr kumimoji="1" sz="6355" kern="1200">
          <a:solidFill>
            <a:schemeClr val="tx1"/>
          </a:solidFill>
          <a:latin typeface="+mj-lt"/>
          <a:ea typeface="+mj-ea"/>
          <a:cs typeface="+mj-cs"/>
        </a:defRPr>
      </a:lvl1pPr>
    </p:titleStyle>
    <p:bodyStyle>
      <a:lvl1pPr marL="330190" indent="-330190" algn="l" defTabSz="1320759" rtl="0" eaLnBrk="1" latinLnBrk="0" hangingPunct="1">
        <a:lnSpc>
          <a:spcPct val="90000"/>
        </a:lnSpc>
        <a:spcBef>
          <a:spcPts val="1444"/>
        </a:spcBef>
        <a:buFont typeface="Arial" panose="020B0604020202020204" pitchFamily="34" charset="0"/>
        <a:buChar char="•"/>
        <a:defRPr kumimoji="1" sz="4044" kern="1200">
          <a:solidFill>
            <a:schemeClr val="tx1"/>
          </a:solidFill>
          <a:latin typeface="+mn-lt"/>
          <a:ea typeface="+mn-ea"/>
          <a:cs typeface="+mn-cs"/>
        </a:defRPr>
      </a:lvl1pPr>
      <a:lvl2pPr marL="990570" indent="-330190" algn="l" defTabSz="1320759" rtl="0" eaLnBrk="1" latinLnBrk="0" hangingPunct="1">
        <a:lnSpc>
          <a:spcPct val="90000"/>
        </a:lnSpc>
        <a:spcBef>
          <a:spcPts val="722"/>
        </a:spcBef>
        <a:buFont typeface="Arial" panose="020B0604020202020204" pitchFamily="34" charset="0"/>
        <a:buChar char="•"/>
        <a:defRPr kumimoji="1" sz="3467" kern="1200">
          <a:solidFill>
            <a:schemeClr val="tx1"/>
          </a:solidFill>
          <a:latin typeface="+mn-lt"/>
          <a:ea typeface="+mn-ea"/>
          <a:cs typeface="+mn-cs"/>
        </a:defRPr>
      </a:lvl2pPr>
      <a:lvl3pPr marL="1650949" indent="-330190" algn="l" defTabSz="1320759" rtl="0" eaLnBrk="1" latinLnBrk="0" hangingPunct="1">
        <a:lnSpc>
          <a:spcPct val="90000"/>
        </a:lnSpc>
        <a:spcBef>
          <a:spcPts val="722"/>
        </a:spcBef>
        <a:buFont typeface="Arial" panose="020B0604020202020204" pitchFamily="34" charset="0"/>
        <a:buChar char="•"/>
        <a:defRPr kumimoji="1" sz="2889" kern="1200">
          <a:solidFill>
            <a:schemeClr val="tx1"/>
          </a:solidFill>
          <a:latin typeface="+mn-lt"/>
          <a:ea typeface="+mn-ea"/>
          <a:cs typeface="+mn-cs"/>
        </a:defRPr>
      </a:lvl3pPr>
      <a:lvl4pPr marL="2311329" indent="-330190" algn="l" defTabSz="1320759" rtl="0" eaLnBrk="1" latinLnBrk="0" hangingPunct="1">
        <a:lnSpc>
          <a:spcPct val="90000"/>
        </a:lnSpc>
        <a:spcBef>
          <a:spcPts val="722"/>
        </a:spcBef>
        <a:buFont typeface="Arial" panose="020B0604020202020204" pitchFamily="34" charset="0"/>
        <a:buChar char="•"/>
        <a:defRPr kumimoji="1" sz="2600" kern="1200">
          <a:solidFill>
            <a:schemeClr val="tx1"/>
          </a:solidFill>
          <a:latin typeface="+mn-lt"/>
          <a:ea typeface="+mn-ea"/>
          <a:cs typeface="+mn-cs"/>
        </a:defRPr>
      </a:lvl4pPr>
      <a:lvl5pPr marL="2971709" indent="-330190" algn="l" defTabSz="1320759" rtl="0" eaLnBrk="1" latinLnBrk="0" hangingPunct="1">
        <a:lnSpc>
          <a:spcPct val="90000"/>
        </a:lnSpc>
        <a:spcBef>
          <a:spcPts val="722"/>
        </a:spcBef>
        <a:buFont typeface="Arial" panose="020B0604020202020204" pitchFamily="34" charset="0"/>
        <a:buChar char="•"/>
        <a:defRPr kumimoji="1" sz="2600" kern="1200">
          <a:solidFill>
            <a:schemeClr val="tx1"/>
          </a:solidFill>
          <a:latin typeface="+mn-lt"/>
          <a:ea typeface="+mn-ea"/>
          <a:cs typeface="+mn-cs"/>
        </a:defRPr>
      </a:lvl5pPr>
      <a:lvl6pPr marL="3632088" indent="-330190" algn="l" defTabSz="1320759" rtl="0" eaLnBrk="1" latinLnBrk="0" hangingPunct="1">
        <a:lnSpc>
          <a:spcPct val="90000"/>
        </a:lnSpc>
        <a:spcBef>
          <a:spcPts val="722"/>
        </a:spcBef>
        <a:buFont typeface="Arial" panose="020B0604020202020204" pitchFamily="34" charset="0"/>
        <a:buChar char="•"/>
        <a:defRPr kumimoji="1" sz="2600" kern="1200">
          <a:solidFill>
            <a:schemeClr val="tx1"/>
          </a:solidFill>
          <a:latin typeface="+mn-lt"/>
          <a:ea typeface="+mn-ea"/>
          <a:cs typeface="+mn-cs"/>
        </a:defRPr>
      </a:lvl6pPr>
      <a:lvl7pPr marL="4292468" indent="-330190" algn="l" defTabSz="1320759" rtl="0" eaLnBrk="1" latinLnBrk="0" hangingPunct="1">
        <a:lnSpc>
          <a:spcPct val="90000"/>
        </a:lnSpc>
        <a:spcBef>
          <a:spcPts val="722"/>
        </a:spcBef>
        <a:buFont typeface="Arial" panose="020B0604020202020204" pitchFamily="34" charset="0"/>
        <a:buChar char="•"/>
        <a:defRPr kumimoji="1" sz="2600" kern="1200">
          <a:solidFill>
            <a:schemeClr val="tx1"/>
          </a:solidFill>
          <a:latin typeface="+mn-lt"/>
          <a:ea typeface="+mn-ea"/>
          <a:cs typeface="+mn-cs"/>
        </a:defRPr>
      </a:lvl7pPr>
      <a:lvl8pPr marL="4952848" indent="-330190" algn="l" defTabSz="1320759" rtl="0" eaLnBrk="1" latinLnBrk="0" hangingPunct="1">
        <a:lnSpc>
          <a:spcPct val="90000"/>
        </a:lnSpc>
        <a:spcBef>
          <a:spcPts val="722"/>
        </a:spcBef>
        <a:buFont typeface="Arial" panose="020B0604020202020204" pitchFamily="34" charset="0"/>
        <a:buChar char="•"/>
        <a:defRPr kumimoji="1" sz="2600" kern="1200">
          <a:solidFill>
            <a:schemeClr val="tx1"/>
          </a:solidFill>
          <a:latin typeface="+mn-lt"/>
          <a:ea typeface="+mn-ea"/>
          <a:cs typeface="+mn-cs"/>
        </a:defRPr>
      </a:lvl8pPr>
      <a:lvl9pPr marL="5613227" indent="-330190" algn="l" defTabSz="1320759" rtl="0" eaLnBrk="1" latinLnBrk="0" hangingPunct="1">
        <a:lnSpc>
          <a:spcPct val="90000"/>
        </a:lnSpc>
        <a:spcBef>
          <a:spcPts val="722"/>
        </a:spcBef>
        <a:buFont typeface="Arial" panose="020B0604020202020204" pitchFamily="34" charset="0"/>
        <a:buChar char="•"/>
        <a:defRPr kumimoji="1" sz="2600" kern="1200">
          <a:solidFill>
            <a:schemeClr val="tx1"/>
          </a:solidFill>
          <a:latin typeface="+mn-lt"/>
          <a:ea typeface="+mn-ea"/>
          <a:cs typeface="+mn-cs"/>
        </a:defRPr>
      </a:lvl9pPr>
    </p:bodyStyle>
    <p:otherStyle>
      <a:defPPr>
        <a:defRPr lang="ja-JP"/>
      </a:defPPr>
      <a:lvl1pPr marL="0" algn="l" defTabSz="1320759" rtl="0" eaLnBrk="1" latinLnBrk="0" hangingPunct="1">
        <a:defRPr kumimoji="1" sz="2600" kern="1200">
          <a:solidFill>
            <a:schemeClr val="tx1"/>
          </a:solidFill>
          <a:latin typeface="+mn-lt"/>
          <a:ea typeface="+mn-ea"/>
          <a:cs typeface="+mn-cs"/>
        </a:defRPr>
      </a:lvl1pPr>
      <a:lvl2pPr marL="660380" algn="l" defTabSz="1320759" rtl="0" eaLnBrk="1" latinLnBrk="0" hangingPunct="1">
        <a:defRPr kumimoji="1" sz="2600" kern="1200">
          <a:solidFill>
            <a:schemeClr val="tx1"/>
          </a:solidFill>
          <a:latin typeface="+mn-lt"/>
          <a:ea typeface="+mn-ea"/>
          <a:cs typeface="+mn-cs"/>
        </a:defRPr>
      </a:lvl2pPr>
      <a:lvl3pPr marL="1320759" algn="l" defTabSz="1320759" rtl="0" eaLnBrk="1" latinLnBrk="0" hangingPunct="1">
        <a:defRPr kumimoji="1" sz="2600" kern="1200">
          <a:solidFill>
            <a:schemeClr val="tx1"/>
          </a:solidFill>
          <a:latin typeface="+mn-lt"/>
          <a:ea typeface="+mn-ea"/>
          <a:cs typeface="+mn-cs"/>
        </a:defRPr>
      </a:lvl3pPr>
      <a:lvl4pPr marL="1981139" algn="l" defTabSz="1320759" rtl="0" eaLnBrk="1" latinLnBrk="0" hangingPunct="1">
        <a:defRPr kumimoji="1" sz="2600" kern="1200">
          <a:solidFill>
            <a:schemeClr val="tx1"/>
          </a:solidFill>
          <a:latin typeface="+mn-lt"/>
          <a:ea typeface="+mn-ea"/>
          <a:cs typeface="+mn-cs"/>
        </a:defRPr>
      </a:lvl4pPr>
      <a:lvl5pPr marL="2641519" algn="l" defTabSz="1320759" rtl="0" eaLnBrk="1" latinLnBrk="0" hangingPunct="1">
        <a:defRPr kumimoji="1" sz="2600" kern="1200">
          <a:solidFill>
            <a:schemeClr val="tx1"/>
          </a:solidFill>
          <a:latin typeface="+mn-lt"/>
          <a:ea typeface="+mn-ea"/>
          <a:cs typeface="+mn-cs"/>
        </a:defRPr>
      </a:lvl5pPr>
      <a:lvl6pPr marL="3301898" algn="l" defTabSz="1320759" rtl="0" eaLnBrk="1" latinLnBrk="0" hangingPunct="1">
        <a:defRPr kumimoji="1" sz="2600" kern="1200">
          <a:solidFill>
            <a:schemeClr val="tx1"/>
          </a:solidFill>
          <a:latin typeface="+mn-lt"/>
          <a:ea typeface="+mn-ea"/>
          <a:cs typeface="+mn-cs"/>
        </a:defRPr>
      </a:lvl6pPr>
      <a:lvl7pPr marL="3962278" algn="l" defTabSz="1320759" rtl="0" eaLnBrk="1" latinLnBrk="0" hangingPunct="1">
        <a:defRPr kumimoji="1" sz="2600" kern="1200">
          <a:solidFill>
            <a:schemeClr val="tx1"/>
          </a:solidFill>
          <a:latin typeface="+mn-lt"/>
          <a:ea typeface="+mn-ea"/>
          <a:cs typeface="+mn-cs"/>
        </a:defRPr>
      </a:lvl7pPr>
      <a:lvl8pPr marL="4622658" algn="l" defTabSz="1320759" rtl="0" eaLnBrk="1" latinLnBrk="0" hangingPunct="1">
        <a:defRPr kumimoji="1" sz="2600" kern="1200">
          <a:solidFill>
            <a:schemeClr val="tx1"/>
          </a:solidFill>
          <a:latin typeface="+mn-lt"/>
          <a:ea typeface="+mn-ea"/>
          <a:cs typeface="+mn-cs"/>
        </a:defRPr>
      </a:lvl8pPr>
      <a:lvl9pPr marL="5283037" algn="l" defTabSz="1320759" rtl="0" eaLnBrk="1" latinLnBrk="0" hangingPunct="1">
        <a:defRPr kumimoji="1"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A735C0-9842-4E96-ADE1-45AFCFEAD451}"/>
              </a:ext>
            </a:extLst>
          </p:cNvPr>
          <p:cNvSpPr>
            <a:spLocks noGrp="1"/>
          </p:cNvSpPr>
          <p:nvPr>
            <p:ph type="ctrTitle"/>
          </p:nvPr>
        </p:nvSpPr>
        <p:spPr>
          <a:xfrm>
            <a:off x="511901" y="3708397"/>
            <a:ext cx="5834198" cy="334772"/>
          </a:xfrm>
        </p:spPr>
        <p:txBody>
          <a:bodyPr vert="horz"/>
          <a:lstStyle/>
          <a:p>
            <a:pPr algn="ctr"/>
            <a:r>
              <a:rPr lang="ja-JP" altLang="en-US" sz="2400">
                <a:latin typeface="ＭＳ Ｐゴシック 見出し"/>
                <a:ea typeface="ＭＳ ゴシック" panose="020B0609070205080204" pitchFamily="49" charset="-128"/>
              </a:rPr>
              <a:t>児童扶養手当システム標準化</a:t>
            </a:r>
          </a:p>
        </p:txBody>
      </p:sp>
      <p:sp>
        <p:nvSpPr>
          <p:cNvPr id="5" name="タイトル 1">
            <a:extLst>
              <a:ext uri="{FF2B5EF4-FFF2-40B4-BE49-F238E27FC236}">
                <a16:creationId xmlns:a16="http://schemas.microsoft.com/office/drawing/2014/main" id="{3E8969BA-B19E-4D36-A495-F6A0D5AE4070}"/>
              </a:ext>
            </a:extLst>
          </p:cNvPr>
          <p:cNvSpPr txBox="1">
            <a:spLocks/>
          </p:cNvSpPr>
          <p:nvPr/>
        </p:nvSpPr>
        <p:spPr>
          <a:xfrm>
            <a:off x="511901" y="4380991"/>
            <a:ext cx="5834198" cy="615553"/>
          </a:xfrm>
          <a:prstGeom prst="rect">
            <a:avLst/>
          </a:prstGeom>
        </p:spPr>
        <p:txBody>
          <a:bodyPr vert="horz" wrap="square" lIns="0" tIns="0" rIns="0" bIns="0">
            <a:spAutoFit/>
          </a:bodyPr>
          <a:lstStyle>
            <a:lvl1pPr>
              <a:defRPr>
                <a:latin typeface="+mj-lt"/>
                <a:ea typeface="+mj-ea"/>
                <a:cs typeface="+mj-cs"/>
              </a:defRPr>
            </a:lvl1pPr>
          </a:lstStyle>
          <a:p>
            <a:pPr algn="ctr"/>
            <a:r>
              <a:rPr lang="ja-JP" altLang="en-US" sz="2400" kern="0">
                <a:solidFill>
                  <a:sysClr val="windowText" lastClr="000000"/>
                </a:solidFill>
                <a:latin typeface="ＭＳ Ｐゴシック 見出し"/>
                <a:ea typeface="ＭＳ ゴシック" panose="020B0609070205080204" pitchFamily="49" charset="-128"/>
              </a:rPr>
              <a:t>帳票レイアウト</a:t>
            </a:r>
            <a:endParaRPr lang="en-US" altLang="ja-JP" sz="2400" kern="0">
              <a:solidFill>
                <a:sysClr val="windowText" lastClr="000000"/>
              </a:solidFill>
              <a:latin typeface="ＭＳ Ｐゴシック 見出し"/>
              <a:ea typeface="ＭＳ ゴシック" panose="020B0609070205080204" pitchFamily="49" charset="-128"/>
            </a:endParaRPr>
          </a:p>
          <a:p>
            <a:pPr algn="ctr"/>
            <a:r>
              <a:rPr lang="ja-JP" altLang="en-US" sz="1600" kern="0">
                <a:solidFill>
                  <a:sysClr val="windowText" lastClr="000000"/>
                </a:solidFill>
                <a:latin typeface="ＭＳ Ｐゴシック 見出し"/>
                <a:ea typeface="ＭＳ ゴシック" panose="020B0609070205080204" pitchFamily="49" charset="-128"/>
              </a:rPr>
              <a:t>（統計・報告）</a:t>
            </a:r>
          </a:p>
        </p:txBody>
      </p:sp>
    </p:spTree>
    <p:extLst>
      <p:ext uri="{BB962C8B-B14F-4D97-AF65-F5344CB8AC3E}">
        <p14:creationId xmlns:p14="http://schemas.microsoft.com/office/powerpoint/2010/main" val="4156972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18A9BE4-2BBF-4236-AD65-6A2320810B44}"/>
              </a:ext>
            </a:extLst>
          </p:cNvPr>
          <p:cNvPicPr>
            <a:picLocks noChangeAspect="1"/>
          </p:cNvPicPr>
          <p:nvPr/>
        </p:nvPicPr>
        <p:blipFill>
          <a:blip r:embed="rId2"/>
          <a:stretch>
            <a:fillRect/>
          </a:stretch>
        </p:blipFill>
        <p:spPr>
          <a:xfrm>
            <a:off x="116251" y="1029907"/>
            <a:ext cx="6455999" cy="7032611"/>
          </a:xfrm>
          <a:prstGeom prst="rect">
            <a:avLst/>
          </a:prstGeom>
        </p:spPr>
      </p:pic>
      <p:graphicFrame>
        <p:nvGraphicFramePr>
          <p:cNvPr id="4" name="表 3">
            <a:extLst>
              <a:ext uri="{FF2B5EF4-FFF2-40B4-BE49-F238E27FC236}">
                <a16:creationId xmlns:a16="http://schemas.microsoft.com/office/drawing/2014/main" id="{B0870870-9E1D-46FF-83E2-335F7EFF8882}"/>
              </a:ext>
            </a:extLst>
          </p:cNvPr>
          <p:cNvGraphicFramePr>
            <a:graphicFrameLocks noGrp="1"/>
          </p:cNvGraphicFramePr>
          <p:nvPr>
            <p:extLst>
              <p:ext uri="{D42A27DB-BD31-4B8C-83A1-F6EECF244321}">
                <p14:modId xmlns:p14="http://schemas.microsoft.com/office/powerpoint/2010/main" val="1997819266"/>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様式第３号－付表３　児童扶養手当給付費市等分国庫負担金所要額市等別内訳書</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77F685ED-4795-A192-6CA5-D0F82BE340F3}"/>
              </a:ext>
            </a:extLst>
          </p:cNvPr>
          <p:cNvGraphicFramePr>
            <a:graphicFrameLocks noGrp="1"/>
          </p:cNvGraphicFramePr>
          <p:nvPr>
            <p:extLst>
              <p:ext uri="{D42A27DB-BD31-4B8C-83A1-F6EECF244321}">
                <p14:modId xmlns:p14="http://schemas.microsoft.com/office/powerpoint/2010/main" val="2668701495"/>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332930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2996" y="748757"/>
            <a:ext cx="714615" cy="179249"/>
          </a:xfrm>
          <a:prstGeom prst="rect">
            <a:avLst/>
          </a:prstGeom>
        </p:spPr>
        <p:txBody>
          <a:bodyPr vert="horz" wrap="square" lIns="0" tIns="11526" rIns="0" bIns="0" rtlCol="0">
            <a:spAutoFit/>
          </a:bodyPr>
          <a:lstStyle/>
          <a:p>
            <a:pPr marL="11527">
              <a:spcBef>
                <a:spcPts val="91"/>
              </a:spcBef>
            </a:pPr>
            <a:r>
              <a:rPr sz="1089">
                <a:latin typeface="ＭＳ ゴシック"/>
                <a:cs typeface="ＭＳ ゴシック"/>
              </a:rPr>
              <a:t>様式第４号</a:t>
            </a:r>
          </a:p>
        </p:txBody>
      </p:sp>
      <p:sp>
        <p:nvSpPr>
          <p:cNvPr id="3" name="object 3"/>
          <p:cNvSpPr txBox="1"/>
          <p:nvPr/>
        </p:nvSpPr>
        <p:spPr>
          <a:xfrm>
            <a:off x="5067313" y="916115"/>
            <a:ext cx="161365" cy="372507"/>
          </a:xfrm>
          <a:prstGeom prst="rect">
            <a:avLst/>
          </a:prstGeom>
        </p:spPr>
        <p:txBody>
          <a:bodyPr vert="horz" wrap="square" lIns="0" tIns="11526" rIns="0" bIns="0" rtlCol="0">
            <a:spAutoFit/>
          </a:bodyPr>
          <a:lstStyle/>
          <a:p>
            <a:pPr marL="11527" marR="4611">
              <a:lnSpc>
                <a:spcPct val="114999"/>
              </a:lnSpc>
              <a:spcBef>
                <a:spcPts val="91"/>
              </a:spcBef>
            </a:pPr>
            <a:r>
              <a:rPr sz="1089">
                <a:latin typeface="ＭＳ 明朝"/>
                <a:cs typeface="ＭＳ 明朝"/>
              </a:rPr>
              <a:t>番 年</a:t>
            </a:r>
          </a:p>
        </p:txBody>
      </p:sp>
      <p:sp>
        <p:nvSpPr>
          <p:cNvPr id="4" name="object 4"/>
          <p:cNvSpPr txBox="1"/>
          <p:nvPr/>
        </p:nvSpPr>
        <p:spPr>
          <a:xfrm>
            <a:off x="5897188" y="916115"/>
            <a:ext cx="161365" cy="372507"/>
          </a:xfrm>
          <a:prstGeom prst="rect">
            <a:avLst/>
          </a:prstGeom>
        </p:spPr>
        <p:txBody>
          <a:bodyPr vert="horz" wrap="square" lIns="0" tIns="11526" rIns="0" bIns="0" rtlCol="0">
            <a:spAutoFit/>
          </a:bodyPr>
          <a:lstStyle/>
          <a:p>
            <a:pPr marL="11527" marR="4611">
              <a:lnSpc>
                <a:spcPct val="114999"/>
              </a:lnSpc>
              <a:spcBef>
                <a:spcPts val="91"/>
              </a:spcBef>
            </a:pPr>
            <a:r>
              <a:rPr sz="1089">
                <a:latin typeface="ＭＳ 明朝"/>
                <a:cs typeface="ＭＳ 明朝"/>
              </a:rPr>
              <a:t>号 日</a:t>
            </a:r>
          </a:p>
        </p:txBody>
      </p:sp>
      <p:sp>
        <p:nvSpPr>
          <p:cNvPr id="5" name="object 5"/>
          <p:cNvSpPr txBox="1"/>
          <p:nvPr/>
        </p:nvSpPr>
        <p:spPr>
          <a:xfrm>
            <a:off x="5482250" y="1131883"/>
            <a:ext cx="161365"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月</a:t>
            </a:r>
          </a:p>
        </p:txBody>
      </p:sp>
      <p:sp>
        <p:nvSpPr>
          <p:cNvPr id="6" name="object 6"/>
          <p:cNvSpPr txBox="1"/>
          <p:nvPr/>
        </p:nvSpPr>
        <p:spPr>
          <a:xfrm>
            <a:off x="779621" y="1705880"/>
            <a:ext cx="1267866"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○○厚生（支）局長</a:t>
            </a:r>
          </a:p>
        </p:txBody>
      </p:sp>
      <p:sp>
        <p:nvSpPr>
          <p:cNvPr id="7" name="object 7"/>
          <p:cNvSpPr txBox="1"/>
          <p:nvPr/>
        </p:nvSpPr>
        <p:spPr>
          <a:xfrm>
            <a:off x="2301061" y="1705880"/>
            <a:ext cx="161365"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殿</a:t>
            </a:r>
          </a:p>
        </p:txBody>
      </p:sp>
      <p:sp>
        <p:nvSpPr>
          <p:cNvPr id="8" name="object 8"/>
          <p:cNvSpPr txBox="1"/>
          <p:nvPr/>
        </p:nvSpPr>
        <p:spPr>
          <a:xfrm>
            <a:off x="641309" y="1870473"/>
            <a:ext cx="5555556" cy="3977276"/>
          </a:xfrm>
          <a:prstGeom prst="rect">
            <a:avLst/>
          </a:prstGeom>
        </p:spPr>
        <p:txBody>
          <a:bodyPr vert="horz" wrap="square" lIns="0" tIns="11526" rIns="0" bIns="0" rtlCol="0">
            <a:spAutoFit/>
          </a:bodyPr>
          <a:lstStyle/>
          <a:p>
            <a:pPr marL="3746119" marR="972838">
              <a:lnSpc>
                <a:spcPct val="115799"/>
              </a:lnSpc>
              <a:spcBef>
                <a:spcPts val="91"/>
              </a:spcBef>
            </a:pPr>
            <a:r>
              <a:rPr sz="1089">
                <a:latin typeface="ＭＳ 明朝"/>
                <a:cs typeface="ＭＳ 明朝"/>
              </a:rPr>
              <a:t>都道府県知事 市</a:t>
            </a:r>
            <a:r>
              <a:rPr sz="1089" spc="-23">
                <a:latin typeface="ＭＳ 明朝"/>
                <a:cs typeface="ＭＳ 明朝"/>
              </a:rPr>
              <a:t> </a:t>
            </a:r>
            <a:r>
              <a:rPr sz="1089">
                <a:latin typeface="ＭＳ 明朝"/>
                <a:cs typeface="ＭＳ 明朝"/>
              </a:rPr>
              <a:t>等</a:t>
            </a:r>
            <a:r>
              <a:rPr sz="1089" spc="-23">
                <a:latin typeface="ＭＳ 明朝"/>
                <a:cs typeface="ＭＳ 明朝"/>
              </a:rPr>
              <a:t> </a:t>
            </a:r>
            <a:r>
              <a:rPr sz="1089">
                <a:latin typeface="ＭＳ 明朝"/>
                <a:cs typeface="ＭＳ 明朝"/>
              </a:rPr>
              <a:t>の</a:t>
            </a:r>
            <a:r>
              <a:rPr sz="1089" spc="-23">
                <a:latin typeface="ＭＳ 明朝"/>
                <a:cs typeface="ＭＳ 明朝"/>
              </a:rPr>
              <a:t> </a:t>
            </a:r>
            <a:r>
              <a:rPr sz="1089">
                <a:latin typeface="ＭＳ 明朝"/>
                <a:cs typeface="ＭＳ 明朝"/>
              </a:rPr>
              <a:t>長</a:t>
            </a:r>
          </a:p>
          <a:p>
            <a:pPr>
              <a:lnSpc>
                <a:spcPct val="100000"/>
              </a:lnSpc>
            </a:pPr>
            <a:endParaRPr sz="1089">
              <a:latin typeface="ＭＳ 明朝"/>
              <a:cs typeface="ＭＳ 明朝"/>
            </a:endParaRPr>
          </a:p>
          <a:p>
            <a:pPr>
              <a:spcBef>
                <a:spcPts val="14"/>
              </a:spcBef>
            </a:pPr>
            <a:endParaRPr sz="1407">
              <a:latin typeface="ＭＳ 明朝"/>
              <a:cs typeface="ＭＳ 明朝"/>
            </a:endParaRPr>
          </a:p>
          <a:p>
            <a:pPr marL="24782" algn="ctr">
              <a:tabLst>
                <a:tab pos="508896" algn="l"/>
              </a:tabLst>
            </a:pPr>
            <a:r>
              <a:rPr sz="1089">
                <a:latin typeface="ＭＳ 明朝"/>
                <a:cs typeface="ＭＳ 明朝"/>
              </a:rPr>
              <a:t>令和	年度児童扶養手当給付費国庫負担金の変更交付申請について</a:t>
            </a:r>
          </a:p>
          <a:p>
            <a:pPr>
              <a:lnSpc>
                <a:spcPct val="100000"/>
              </a:lnSpc>
            </a:pPr>
            <a:endParaRPr sz="1089">
              <a:latin typeface="ＭＳ 明朝"/>
              <a:cs typeface="ＭＳ 明朝"/>
            </a:endParaRPr>
          </a:p>
          <a:p>
            <a:pPr>
              <a:spcBef>
                <a:spcPts val="50"/>
              </a:spcBef>
            </a:pPr>
            <a:endParaRPr sz="1225">
              <a:latin typeface="ＭＳ 明朝"/>
              <a:cs typeface="ＭＳ 明朝"/>
            </a:endParaRPr>
          </a:p>
          <a:p>
            <a:pPr marL="11527" marR="4611" indent="138318">
              <a:lnSpc>
                <a:spcPct val="114999"/>
              </a:lnSpc>
              <a:tabLst>
                <a:tab pos="425905" algn="l"/>
                <a:tab pos="1601609" algn="l"/>
                <a:tab pos="1947406" algn="l"/>
                <a:tab pos="2293201" algn="l"/>
                <a:tab pos="2638997" algn="l"/>
                <a:tab pos="2984792" algn="l"/>
                <a:tab pos="4575452" algn="l"/>
                <a:tab pos="4921248" algn="l"/>
                <a:tab pos="5267043" algn="l"/>
              </a:tabLst>
            </a:pPr>
            <a:r>
              <a:rPr sz="1089">
                <a:latin typeface="ＭＳ 明朝"/>
                <a:cs typeface="ＭＳ 明朝"/>
              </a:rPr>
              <a:t>標記について、令和	年	月	日	第	号により提出し、令和	年	月	日 </a:t>
            </a:r>
            <a:r>
              <a:rPr sz="1089" spc="5">
                <a:latin typeface="ＭＳ 明朝"/>
                <a:cs typeface="ＭＳ 明朝"/>
              </a:rPr>
              <a:t> </a:t>
            </a:r>
            <a:r>
              <a:rPr sz="1089">
                <a:latin typeface="ＭＳ 明朝"/>
                <a:cs typeface="ＭＳ 明朝"/>
              </a:rPr>
              <a:t>第	号をもって交付決定されたところであるが、その後の事情変更により交付額を次の とおり変更されたく申請する。</a:t>
            </a:r>
          </a:p>
          <a:p>
            <a:pPr marL="11527" marR="1802748">
              <a:lnSpc>
                <a:spcPct val="230799"/>
              </a:lnSpc>
              <a:spcBef>
                <a:spcPts val="5"/>
              </a:spcBef>
              <a:tabLst>
                <a:tab pos="287587" algn="l"/>
                <a:tab pos="2362360" algn="l"/>
                <a:tab pos="3607224" algn="l"/>
              </a:tabLst>
            </a:pPr>
            <a:r>
              <a:rPr sz="1089">
                <a:latin typeface="ＭＳ 明朝"/>
                <a:cs typeface="ＭＳ 明朝"/>
              </a:rPr>
              <a:t>１	今回追加（減額）交付申請額	金	円  ２	変更を必要とする理由（具体的に記入すること）</a:t>
            </a:r>
          </a:p>
          <a:p>
            <a:pPr>
              <a:spcBef>
                <a:spcPts val="9"/>
              </a:spcBef>
            </a:pPr>
            <a:endParaRPr sz="1316">
              <a:latin typeface="ＭＳ 明朝"/>
              <a:cs typeface="ＭＳ 明朝"/>
            </a:endParaRPr>
          </a:p>
          <a:p>
            <a:pPr marL="11527">
              <a:tabLst>
                <a:tab pos="287587" algn="l"/>
              </a:tabLst>
            </a:pPr>
            <a:r>
              <a:rPr sz="1089">
                <a:latin typeface="ＭＳ 明朝"/>
                <a:cs typeface="ＭＳ 明朝"/>
              </a:rPr>
              <a:t>３	添付書類</a:t>
            </a:r>
          </a:p>
          <a:p>
            <a:pPr>
              <a:spcBef>
                <a:spcPts val="23"/>
              </a:spcBef>
            </a:pPr>
            <a:endParaRPr sz="1316">
              <a:latin typeface="ＭＳ 明朝"/>
              <a:cs typeface="ＭＳ 明朝"/>
            </a:endParaRPr>
          </a:p>
          <a:p>
            <a:pPr marL="564799" indent="-345796">
              <a:spcBef>
                <a:spcPts val="5"/>
              </a:spcBef>
              <a:buAutoNum type="arabicParenBoth"/>
              <a:tabLst>
                <a:tab pos="564223" algn="l"/>
                <a:tab pos="564799" algn="l"/>
                <a:tab pos="1117496" algn="l"/>
              </a:tabLst>
            </a:pPr>
            <a:r>
              <a:rPr sz="1089">
                <a:latin typeface="ＭＳ 明朝"/>
                <a:cs typeface="ＭＳ 明朝"/>
              </a:rPr>
              <a:t>令和	年度児童扶養手当給付費国庫負担金</a:t>
            </a:r>
          </a:p>
          <a:p>
            <a:pPr marL="564799">
              <a:spcBef>
                <a:spcPts val="195"/>
              </a:spcBef>
            </a:pPr>
            <a:r>
              <a:rPr sz="1089">
                <a:latin typeface="ＭＳ 明朝"/>
                <a:cs typeface="ＭＳ 明朝"/>
              </a:rPr>
              <a:t>変更所要額調書（様式第４号－付表１，付表２）</a:t>
            </a:r>
          </a:p>
          <a:p>
            <a:pPr>
              <a:spcBef>
                <a:spcPts val="23"/>
              </a:spcBef>
            </a:pPr>
            <a:endParaRPr sz="1316">
              <a:latin typeface="ＭＳ 明朝"/>
              <a:cs typeface="ＭＳ 明朝"/>
            </a:endParaRPr>
          </a:p>
          <a:p>
            <a:pPr marL="564799" indent="-345796">
              <a:buAutoNum type="arabicParenBoth" startAt="2"/>
              <a:tabLst>
                <a:tab pos="564223" algn="l"/>
                <a:tab pos="564799" algn="l"/>
                <a:tab pos="1117496" algn="l"/>
              </a:tabLst>
            </a:pPr>
            <a:r>
              <a:rPr sz="1089">
                <a:latin typeface="ＭＳ 明朝"/>
                <a:cs typeface="ＭＳ 明朝"/>
              </a:rPr>
              <a:t>令和	年度歳入歳出予算書（又は見込書）抄本</a:t>
            </a:r>
          </a:p>
        </p:txBody>
      </p:sp>
      <p:graphicFrame>
        <p:nvGraphicFramePr>
          <p:cNvPr id="11" name="表 10">
            <a:extLst>
              <a:ext uri="{FF2B5EF4-FFF2-40B4-BE49-F238E27FC236}">
                <a16:creationId xmlns:a16="http://schemas.microsoft.com/office/drawing/2014/main" id="{66E06AC2-CE9C-47B8-8F32-F5218A98C905}"/>
              </a:ext>
            </a:extLst>
          </p:cNvPr>
          <p:cNvGraphicFramePr>
            <a:graphicFrameLocks noGrp="1"/>
          </p:cNvGraphicFramePr>
          <p:nvPr>
            <p:extLst>
              <p:ext uri="{D42A27DB-BD31-4B8C-83A1-F6EECF244321}">
                <p14:modId xmlns:p14="http://schemas.microsoft.com/office/powerpoint/2010/main" val="788883958"/>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様式第４号　児童扶養手当給付国庫負担金の変更交付申請について</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9" name="表 8">
            <a:extLst>
              <a:ext uri="{FF2B5EF4-FFF2-40B4-BE49-F238E27FC236}">
                <a16:creationId xmlns:a16="http://schemas.microsoft.com/office/drawing/2014/main" id="{D07E6EBB-85B5-37F2-30C6-FFDF7E05C8F3}"/>
              </a:ext>
            </a:extLst>
          </p:cNvPr>
          <p:cNvGraphicFramePr>
            <a:graphicFrameLocks noGrp="1"/>
          </p:cNvGraphicFramePr>
          <p:nvPr>
            <p:extLst>
              <p:ext uri="{D42A27DB-BD31-4B8C-83A1-F6EECF244321}">
                <p14:modId xmlns:p14="http://schemas.microsoft.com/office/powerpoint/2010/main" val="2734467175"/>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CA31336-1630-4458-A99B-55F3BF9527CF}"/>
              </a:ext>
            </a:extLst>
          </p:cNvPr>
          <p:cNvPicPr>
            <a:picLocks noChangeAspect="1"/>
          </p:cNvPicPr>
          <p:nvPr/>
        </p:nvPicPr>
        <p:blipFill>
          <a:blip r:embed="rId2"/>
          <a:stretch>
            <a:fillRect/>
          </a:stretch>
        </p:blipFill>
        <p:spPr>
          <a:xfrm rot="5400000">
            <a:off x="-1108053" y="3122552"/>
            <a:ext cx="9074106" cy="4492790"/>
          </a:xfrm>
          <a:prstGeom prst="rect">
            <a:avLst/>
          </a:prstGeom>
        </p:spPr>
      </p:pic>
      <p:graphicFrame>
        <p:nvGraphicFramePr>
          <p:cNvPr id="4" name="表 3">
            <a:extLst>
              <a:ext uri="{FF2B5EF4-FFF2-40B4-BE49-F238E27FC236}">
                <a16:creationId xmlns:a16="http://schemas.microsoft.com/office/drawing/2014/main" id="{94524E78-E41F-42FB-8F57-DA09444F2489}"/>
              </a:ext>
            </a:extLst>
          </p:cNvPr>
          <p:cNvGraphicFramePr>
            <a:graphicFrameLocks noGrp="1"/>
          </p:cNvGraphicFramePr>
          <p:nvPr>
            <p:extLst>
              <p:ext uri="{D42A27DB-BD31-4B8C-83A1-F6EECF244321}">
                <p14:modId xmlns:p14="http://schemas.microsoft.com/office/powerpoint/2010/main" val="1480166982"/>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様式第４号－付表１　児童扶養手当給付費市等分国庫負担金所要額調書</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BD6FCE4C-0CC1-6B21-07F3-3F5CB9A3B460}"/>
              </a:ext>
            </a:extLst>
          </p:cNvPr>
          <p:cNvGraphicFramePr>
            <a:graphicFrameLocks noGrp="1"/>
          </p:cNvGraphicFramePr>
          <p:nvPr>
            <p:extLst>
              <p:ext uri="{D42A27DB-BD31-4B8C-83A1-F6EECF244321}">
                <p14:modId xmlns:p14="http://schemas.microsoft.com/office/powerpoint/2010/main" val="2990263368"/>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533039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E1CE95AF-2CE7-4955-98D0-AE95C495D52E}"/>
              </a:ext>
            </a:extLst>
          </p:cNvPr>
          <p:cNvGraphicFramePr>
            <a:graphicFrameLocks noGrp="1"/>
          </p:cNvGraphicFramePr>
          <p:nvPr>
            <p:extLst>
              <p:ext uri="{D42A27DB-BD31-4B8C-83A1-F6EECF244321}">
                <p14:modId xmlns:p14="http://schemas.microsoft.com/office/powerpoint/2010/main" val="2488142758"/>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様式第４号－付表２　所要額算定基礎</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9" name="図 8">
            <a:extLst>
              <a:ext uri="{FF2B5EF4-FFF2-40B4-BE49-F238E27FC236}">
                <a16:creationId xmlns:a16="http://schemas.microsoft.com/office/drawing/2014/main" id="{49EDABED-267A-9D41-618C-CA66529437CF}"/>
              </a:ext>
            </a:extLst>
          </p:cNvPr>
          <p:cNvPicPr>
            <a:picLocks noChangeAspect="1"/>
          </p:cNvPicPr>
          <p:nvPr/>
        </p:nvPicPr>
        <p:blipFill>
          <a:blip r:embed="rId2"/>
          <a:stretch>
            <a:fillRect/>
          </a:stretch>
        </p:blipFill>
        <p:spPr>
          <a:xfrm rot="5400000">
            <a:off x="-994122" y="2511980"/>
            <a:ext cx="8846244" cy="5364211"/>
          </a:xfrm>
          <a:prstGeom prst="rect">
            <a:avLst/>
          </a:prstGeom>
        </p:spPr>
      </p:pic>
      <p:graphicFrame>
        <p:nvGraphicFramePr>
          <p:cNvPr id="2" name="表 1">
            <a:extLst>
              <a:ext uri="{FF2B5EF4-FFF2-40B4-BE49-F238E27FC236}">
                <a16:creationId xmlns:a16="http://schemas.microsoft.com/office/drawing/2014/main" id="{9AE66CD5-732F-DFAF-988F-A90A5DFA54FD}"/>
              </a:ext>
            </a:extLst>
          </p:cNvPr>
          <p:cNvGraphicFramePr>
            <a:graphicFrameLocks noGrp="1"/>
          </p:cNvGraphicFramePr>
          <p:nvPr>
            <p:extLst>
              <p:ext uri="{D42A27DB-BD31-4B8C-83A1-F6EECF244321}">
                <p14:modId xmlns:p14="http://schemas.microsoft.com/office/powerpoint/2010/main" val="2583845497"/>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839164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0D4B36A9-81C3-437D-8B7C-41DE608156BF}"/>
              </a:ext>
            </a:extLst>
          </p:cNvPr>
          <p:cNvPicPr>
            <a:picLocks noChangeAspect="1"/>
          </p:cNvPicPr>
          <p:nvPr/>
        </p:nvPicPr>
        <p:blipFill>
          <a:blip r:embed="rId2"/>
          <a:stretch>
            <a:fillRect/>
          </a:stretch>
        </p:blipFill>
        <p:spPr>
          <a:xfrm>
            <a:off x="219532" y="1257277"/>
            <a:ext cx="6418936" cy="8184435"/>
          </a:xfrm>
          <a:prstGeom prst="rect">
            <a:avLst/>
          </a:prstGeom>
        </p:spPr>
      </p:pic>
      <p:graphicFrame>
        <p:nvGraphicFramePr>
          <p:cNvPr id="4" name="表 3">
            <a:extLst>
              <a:ext uri="{FF2B5EF4-FFF2-40B4-BE49-F238E27FC236}">
                <a16:creationId xmlns:a16="http://schemas.microsoft.com/office/drawing/2014/main" id="{CBFBD571-C4DF-4259-A525-86D48DD31C98}"/>
              </a:ext>
            </a:extLst>
          </p:cNvPr>
          <p:cNvGraphicFramePr>
            <a:graphicFrameLocks noGrp="1"/>
          </p:cNvGraphicFramePr>
          <p:nvPr>
            <p:extLst>
              <p:ext uri="{D42A27DB-BD31-4B8C-83A1-F6EECF244321}">
                <p14:modId xmlns:p14="http://schemas.microsoft.com/office/powerpoint/2010/main" val="595634410"/>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様式第５号　児童扶養手当給付費国庫負担金の変更交付申請について</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6B0B9941-85D6-BE29-A2E6-62527FD1B282}"/>
              </a:ext>
            </a:extLst>
          </p:cNvPr>
          <p:cNvGraphicFramePr>
            <a:graphicFrameLocks noGrp="1"/>
          </p:cNvGraphicFramePr>
          <p:nvPr>
            <p:extLst>
              <p:ext uri="{D42A27DB-BD31-4B8C-83A1-F6EECF244321}">
                <p14:modId xmlns:p14="http://schemas.microsoft.com/office/powerpoint/2010/main" val="997309020"/>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932612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F1918B6F-B575-46E0-B0D6-483583B51490}"/>
              </a:ext>
            </a:extLst>
          </p:cNvPr>
          <p:cNvPicPr>
            <a:picLocks noChangeAspect="1"/>
          </p:cNvPicPr>
          <p:nvPr/>
        </p:nvPicPr>
        <p:blipFill>
          <a:blip r:embed="rId2"/>
          <a:stretch>
            <a:fillRect/>
          </a:stretch>
        </p:blipFill>
        <p:spPr>
          <a:xfrm rot="5400000">
            <a:off x="-973689" y="3196582"/>
            <a:ext cx="8805379" cy="4069948"/>
          </a:xfrm>
          <a:prstGeom prst="rect">
            <a:avLst/>
          </a:prstGeom>
        </p:spPr>
      </p:pic>
      <p:graphicFrame>
        <p:nvGraphicFramePr>
          <p:cNvPr id="4" name="表 3">
            <a:extLst>
              <a:ext uri="{FF2B5EF4-FFF2-40B4-BE49-F238E27FC236}">
                <a16:creationId xmlns:a16="http://schemas.microsoft.com/office/drawing/2014/main" id="{2C8B4644-3945-4737-9334-23A606EA590E}"/>
              </a:ext>
            </a:extLst>
          </p:cNvPr>
          <p:cNvGraphicFramePr>
            <a:graphicFrameLocks noGrp="1"/>
          </p:cNvGraphicFramePr>
          <p:nvPr>
            <p:extLst>
              <p:ext uri="{D42A27DB-BD31-4B8C-83A1-F6EECF244321}">
                <p14:modId xmlns:p14="http://schemas.microsoft.com/office/powerpoint/2010/main" val="3428441164"/>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様式第５号－付表１　児童扶養手当給付費都道府県分国庫負担金所要額調書</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787BB4E5-9EC9-A084-77FF-6423C52CABEA}"/>
              </a:ext>
            </a:extLst>
          </p:cNvPr>
          <p:cNvGraphicFramePr>
            <a:graphicFrameLocks noGrp="1"/>
          </p:cNvGraphicFramePr>
          <p:nvPr>
            <p:extLst>
              <p:ext uri="{D42A27DB-BD31-4B8C-83A1-F6EECF244321}">
                <p14:modId xmlns:p14="http://schemas.microsoft.com/office/powerpoint/2010/main" val="3905201459"/>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269662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5CB5C00D-29A0-41AF-B68F-E8223B51C120}"/>
              </a:ext>
            </a:extLst>
          </p:cNvPr>
          <p:cNvGraphicFramePr>
            <a:graphicFrameLocks noGrp="1"/>
          </p:cNvGraphicFramePr>
          <p:nvPr>
            <p:extLst>
              <p:ext uri="{D42A27DB-BD31-4B8C-83A1-F6EECF244321}">
                <p14:modId xmlns:p14="http://schemas.microsoft.com/office/powerpoint/2010/main" val="4259891751"/>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様式第５号</a:t>
                      </a: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a:t>
                      </a: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付表２　所要額算定基礎</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9" name="図 8">
            <a:extLst>
              <a:ext uri="{FF2B5EF4-FFF2-40B4-BE49-F238E27FC236}">
                <a16:creationId xmlns:a16="http://schemas.microsoft.com/office/drawing/2014/main" id="{5565BD9F-8983-D097-40F4-C5DD6BA2DAD1}"/>
              </a:ext>
            </a:extLst>
          </p:cNvPr>
          <p:cNvPicPr>
            <a:picLocks noChangeAspect="1"/>
          </p:cNvPicPr>
          <p:nvPr/>
        </p:nvPicPr>
        <p:blipFill>
          <a:blip r:embed="rId2"/>
          <a:stretch>
            <a:fillRect/>
          </a:stretch>
        </p:blipFill>
        <p:spPr>
          <a:xfrm rot="5400000">
            <a:off x="-1072004" y="2585908"/>
            <a:ext cx="9002008" cy="5354193"/>
          </a:xfrm>
          <a:prstGeom prst="rect">
            <a:avLst/>
          </a:prstGeom>
        </p:spPr>
      </p:pic>
      <p:graphicFrame>
        <p:nvGraphicFramePr>
          <p:cNvPr id="2" name="表 1">
            <a:extLst>
              <a:ext uri="{FF2B5EF4-FFF2-40B4-BE49-F238E27FC236}">
                <a16:creationId xmlns:a16="http://schemas.microsoft.com/office/drawing/2014/main" id="{BBFB5615-AEA7-8C89-4106-C2089B06B164}"/>
              </a:ext>
            </a:extLst>
          </p:cNvPr>
          <p:cNvGraphicFramePr>
            <a:graphicFrameLocks noGrp="1"/>
          </p:cNvGraphicFramePr>
          <p:nvPr>
            <p:extLst>
              <p:ext uri="{D42A27DB-BD31-4B8C-83A1-F6EECF244321}">
                <p14:modId xmlns:p14="http://schemas.microsoft.com/office/powerpoint/2010/main" val="375857723"/>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751706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4C2D09B0-FCE0-406E-8070-C104CB51612E}"/>
              </a:ext>
            </a:extLst>
          </p:cNvPr>
          <p:cNvPicPr>
            <a:picLocks noChangeAspect="1"/>
          </p:cNvPicPr>
          <p:nvPr/>
        </p:nvPicPr>
        <p:blipFill>
          <a:blip r:embed="rId2"/>
          <a:stretch>
            <a:fillRect/>
          </a:stretch>
        </p:blipFill>
        <p:spPr>
          <a:xfrm>
            <a:off x="0" y="2081255"/>
            <a:ext cx="6858000" cy="5743490"/>
          </a:xfrm>
          <a:prstGeom prst="rect">
            <a:avLst/>
          </a:prstGeom>
        </p:spPr>
      </p:pic>
      <p:graphicFrame>
        <p:nvGraphicFramePr>
          <p:cNvPr id="4" name="表 3">
            <a:extLst>
              <a:ext uri="{FF2B5EF4-FFF2-40B4-BE49-F238E27FC236}">
                <a16:creationId xmlns:a16="http://schemas.microsoft.com/office/drawing/2014/main" id="{3074BAFE-E1C5-4C90-84E3-FCDA5936F529}"/>
              </a:ext>
            </a:extLst>
          </p:cNvPr>
          <p:cNvGraphicFramePr>
            <a:graphicFrameLocks noGrp="1"/>
          </p:cNvGraphicFramePr>
          <p:nvPr>
            <p:extLst>
              <p:ext uri="{D42A27DB-BD31-4B8C-83A1-F6EECF244321}">
                <p14:modId xmlns:p14="http://schemas.microsoft.com/office/powerpoint/2010/main" val="1373773031"/>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様式第５号－付表３　児童扶養手当給付費市等分国庫負担金所要額市等別内訳書</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144F2BF0-4474-66A0-278B-3D62084EF921}"/>
              </a:ext>
            </a:extLst>
          </p:cNvPr>
          <p:cNvGraphicFramePr>
            <a:graphicFrameLocks noGrp="1"/>
          </p:cNvGraphicFramePr>
          <p:nvPr>
            <p:extLst>
              <p:ext uri="{D42A27DB-BD31-4B8C-83A1-F6EECF244321}">
                <p14:modId xmlns:p14="http://schemas.microsoft.com/office/powerpoint/2010/main" val="3534058798"/>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546734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2996" y="748757"/>
            <a:ext cx="714615" cy="179249"/>
          </a:xfrm>
          <a:prstGeom prst="rect">
            <a:avLst/>
          </a:prstGeom>
        </p:spPr>
        <p:txBody>
          <a:bodyPr vert="horz" wrap="square" lIns="0" tIns="11526" rIns="0" bIns="0" rtlCol="0">
            <a:spAutoFit/>
          </a:bodyPr>
          <a:lstStyle/>
          <a:p>
            <a:pPr marL="11527">
              <a:spcBef>
                <a:spcPts val="91"/>
              </a:spcBef>
            </a:pPr>
            <a:r>
              <a:rPr sz="1089">
                <a:latin typeface="ＭＳ ゴシック"/>
                <a:cs typeface="ＭＳ ゴシック"/>
              </a:rPr>
              <a:t>様式第８号</a:t>
            </a:r>
          </a:p>
        </p:txBody>
      </p:sp>
      <p:sp>
        <p:nvSpPr>
          <p:cNvPr id="3" name="object 3"/>
          <p:cNvSpPr txBox="1"/>
          <p:nvPr/>
        </p:nvSpPr>
        <p:spPr>
          <a:xfrm>
            <a:off x="5067313" y="916115"/>
            <a:ext cx="161365" cy="372507"/>
          </a:xfrm>
          <a:prstGeom prst="rect">
            <a:avLst/>
          </a:prstGeom>
        </p:spPr>
        <p:txBody>
          <a:bodyPr vert="horz" wrap="square" lIns="0" tIns="11526" rIns="0" bIns="0" rtlCol="0">
            <a:spAutoFit/>
          </a:bodyPr>
          <a:lstStyle/>
          <a:p>
            <a:pPr marL="11527" marR="4611">
              <a:lnSpc>
                <a:spcPct val="114999"/>
              </a:lnSpc>
              <a:spcBef>
                <a:spcPts val="91"/>
              </a:spcBef>
            </a:pPr>
            <a:r>
              <a:rPr sz="1089">
                <a:latin typeface="ＭＳ 明朝"/>
                <a:cs typeface="ＭＳ 明朝"/>
              </a:rPr>
              <a:t>番 年</a:t>
            </a:r>
          </a:p>
        </p:txBody>
      </p:sp>
      <p:sp>
        <p:nvSpPr>
          <p:cNvPr id="4" name="object 4"/>
          <p:cNvSpPr txBox="1"/>
          <p:nvPr/>
        </p:nvSpPr>
        <p:spPr>
          <a:xfrm>
            <a:off x="5897188" y="916115"/>
            <a:ext cx="161365" cy="372507"/>
          </a:xfrm>
          <a:prstGeom prst="rect">
            <a:avLst/>
          </a:prstGeom>
        </p:spPr>
        <p:txBody>
          <a:bodyPr vert="horz" wrap="square" lIns="0" tIns="11526" rIns="0" bIns="0" rtlCol="0">
            <a:spAutoFit/>
          </a:bodyPr>
          <a:lstStyle/>
          <a:p>
            <a:pPr marL="11527" marR="4611">
              <a:lnSpc>
                <a:spcPct val="114999"/>
              </a:lnSpc>
              <a:spcBef>
                <a:spcPts val="91"/>
              </a:spcBef>
            </a:pPr>
            <a:r>
              <a:rPr sz="1089">
                <a:latin typeface="ＭＳ 明朝"/>
                <a:cs typeface="ＭＳ 明朝"/>
              </a:rPr>
              <a:t>号 日</a:t>
            </a:r>
          </a:p>
        </p:txBody>
      </p:sp>
      <p:sp>
        <p:nvSpPr>
          <p:cNvPr id="5" name="object 5"/>
          <p:cNvSpPr txBox="1"/>
          <p:nvPr/>
        </p:nvSpPr>
        <p:spPr>
          <a:xfrm>
            <a:off x="5482250" y="1131883"/>
            <a:ext cx="161365"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月</a:t>
            </a:r>
          </a:p>
        </p:txBody>
      </p:sp>
      <p:sp>
        <p:nvSpPr>
          <p:cNvPr id="6" name="object 6"/>
          <p:cNvSpPr txBox="1"/>
          <p:nvPr/>
        </p:nvSpPr>
        <p:spPr>
          <a:xfrm>
            <a:off x="779621" y="1705880"/>
            <a:ext cx="1267866"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○○厚生（支）局長</a:t>
            </a:r>
          </a:p>
        </p:txBody>
      </p:sp>
      <p:sp>
        <p:nvSpPr>
          <p:cNvPr id="7" name="object 7"/>
          <p:cNvSpPr txBox="1"/>
          <p:nvPr/>
        </p:nvSpPr>
        <p:spPr>
          <a:xfrm>
            <a:off x="2301061" y="1705880"/>
            <a:ext cx="161365"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殿</a:t>
            </a:r>
          </a:p>
        </p:txBody>
      </p:sp>
      <p:sp>
        <p:nvSpPr>
          <p:cNvPr id="8" name="object 8"/>
          <p:cNvSpPr txBox="1"/>
          <p:nvPr/>
        </p:nvSpPr>
        <p:spPr>
          <a:xfrm>
            <a:off x="4375750" y="1870472"/>
            <a:ext cx="852928" cy="375392"/>
          </a:xfrm>
          <a:prstGeom prst="rect">
            <a:avLst/>
          </a:prstGeom>
        </p:spPr>
        <p:txBody>
          <a:bodyPr vert="horz" wrap="square" lIns="0" tIns="11526" rIns="0" bIns="0" rtlCol="0">
            <a:spAutoFit/>
          </a:bodyPr>
          <a:lstStyle/>
          <a:p>
            <a:pPr marL="11527" marR="4611">
              <a:lnSpc>
                <a:spcPct val="115799"/>
              </a:lnSpc>
              <a:spcBef>
                <a:spcPts val="91"/>
              </a:spcBef>
            </a:pPr>
            <a:r>
              <a:rPr sz="1089">
                <a:latin typeface="ＭＳ 明朝"/>
                <a:cs typeface="ＭＳ 明朝"/>
              </a:rPr>
              <a:t>都道府県知事 市</a:t>
            </a:r>
            <a:r>
              <a:rPr sz="1089" spc="-23">
                <a:latin typeface="ＭＳ 明朝"/>
                <a:cs typeface="ＭＳ 明朝"/>
              </a:rPr>
              <a:t> </a:t>
            </a:r>
            <a:r>
              <a:rPr sz="1089">
                <a:latin typeface="ＭＳ 明朝"/>
                <a:cs typeface="ＭＳ 明朝"/>
              </a:rPr>
              <a:t>等</a:t>
            </a:r>
            <a:r>
              <a:rPr sz="1089" spc="-23">
                <a:latin typeface="ＭＳ 明朝"/>
                <a:cs typeface="ＭＳ 明朝"/>
              </a:rPr>
              <a:t> </a:t>
            </a:r>
            <a:r>
              <a:rPr sz="1089">
                <a:latin typeface="ＭＳ 明朝"/>
                <a:cs typeface="ＭＳ 明朝"/>
              </a:rPr>
              <a:t>の</a:t>
            </a:r>
            <a:r>
              <a:rPr sz="1089" spc="-23">
                <a:latin typeface="ＭＳ 明朝"/>
                <a:cs typeface="ＭＳ 明朝"/>
              </a:rPr>
              <a:t> </a:t>
            </a:r>
            <a:r>
              <a:rPr sz="1089">
                <a:latin typeface="ＭＳ 明朝"/>
                <a:cs typeface="ＭＳ 明朝"/>
              </a:rPr>
              <a:t>長</a:t>
            </a:r>
          </a:p>
        </p:txBody>
      </p:sp>
      <p:sp>
        <p:nvSpPr>
          <p:cNvPr id="9" name="object 9"/>
          <p:cNvSpPr txBox="1"/>
          <p:nvPr/>
        </p:nvSpPr>
        <p:spPr>
          <a:xfrm>
            <a:off x="1137852" y="2663004"/>
            <a:ext cx="299677"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令和</a:t>
            </a:r>
          </a:p>
        </p:txBody>
      </p:sp>
      <p:sp>
        <p:nvSpPr>
          <p:cNvPr id="10" name="object 10"/>
          <p:cNvSpPr txBox="1"/>
          <p:nvPr/>
        </p:nvSpPr>
        <p:spPr>
          <a:xfrm>
            <a:off x="1691102" y="2663004"/>
            <a:ext cx="4034118"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年度児童扶養手当給付費国庫負担金に係る事業実績報告について</a:t>
            </a:r>
          </a:p>
        </p:txBody>
      </p:sp>
      <p:sp>
        <p:nvSpPr>
          <p:cNvPr id="11" name="object 11"/>
          <p:cNvSpPr txBox="1"/>
          <p:nvPr/>
        </p:nvSpPr>
        <p:spPr>
          <a:xfrm>
            <a:off x="641309" y="3212105"/>
            <a:ext cx="5486400" cy="1330589"/>
          </a:xfrm>
          <a:prstGeom prst="rect">
            <a:avLst/>
          </a:prstGeom>
        </p:spPr>
        <p:txBody>
          <a:bodyPr vert="horz" wrap="square" lIns="0" tIns="11526" rIns="0" bIns="0" rtlCol="0">
            <a:spAutoFit/>
          </a:bodyPr>
          <a:lstStyle/>
          <a:p>
            <a:pPr marL="11527" marR="4611" indent="138318">
              <a:lnSpc>
                <a:spcPct val="114999"/>
              </a:lnSpc>
              <a:spcBef>
                <a:spcPts val="91"/>
              </a:spcBef>
              <a:tabLst>
                <a:tab pos="1601609" algn="l"/>
                <a:tab pos="1947406" algn="l"/>
                <a:tab pos="2293201" algn="l"/>
                <a:tab pos="2638997" algn="l"/>
                <a:tab pos="2984792" algn="l"/>
              </a:tabLst>
            </a:pPr>
            <a:r>
              <a:rPr sz="1089">
                <a:latin typeface="ＭＳ 明朝"/>
                <a:cs typeface="ＭＳ 明朝"/>
              </a:rPr>
              <a:t>標記について、令和	年	月	日	第	号により交付決定を受けた標記負担金に 係る事業の実績について、次の関係書類を添えて報告する。</a:t>
            </a:r>
          </a:p>
          <a:p>
            <a:pPr>
              <a:spcBef>
                <a:spcPts val="23"/>
              </a:spcBef>
            </a:pPr>
            <a:endParaRPr sz="1316">
              <a:latin typeface="ＭＳ 明朝"/>
              <a:cs typeface="ＭＳ 明朝"/>
            </a:endParaRPr>
          </a:p>
          <a:p>
            <a:pPr marL="11527">
              <a:tabLst>
                <a:tab pos="287587" algn="l"/>
                <a:tab pos="840860" algn="l"/>
              </a:tabLst>
            </a:pPr>
            <a:r>
              <a:rPr sz="1089">
                <a:latin typeface="ＭＳ 明朝"/>
                <a:cs typeface="ＭＳ 明朝"/>
              </a:rPr>
              <a:t>１	令和	年度児童扶養手当給付費負担金精算書</a:t>
            </a:r>
          </a:p>
          <a:p>
            <a:pPr marL="288163">
              <a:spcBef>
                <a:spcPts val="195"/>
              </a:spcBef>
            </a:pPr>
            <a:r>
              <a:rPr sz="1089">
                <a:latin typeface="ＭＳ 明朝"/>
                <a:cs typeface="ＭＳ 明朝"/>
              </a:rPr>
              <a:t>（様式第８号－付表１から付表５）</a:t>
            </a:r>
          </a:p>
          <a:p>
            <a:pPr>
              <a:spcBef>
                <a:spcPts val="23"/>
              </a:spcBef>
            </a:pPr>
            <a:endParaRPr sz="1316">
              <a:latin typeface="ＭＳ 明朝"/>
              <a:cs typeface="ＭＳ 明朝"/>
            </a:endParaRPr>
          </a:p>
          <a:p>
            <a:pPr marL="11527">
              <a:tabLst>
                <a:tab pos="287587" algn="l"/>
                <a:tab pos="771701" algn="l"/>
              </a:tabLst>
            </a:pPr>
            <a:r>
              <a:rPr sz="1089">
                <a:latin typeface="ＭＳ 明朝"/>
                <a:cs typeface="ＭＳ 明朝"/>
              </a:rPr>
              <a:t>２	令和	年度歳入歳出決算書（又は見込書）抄本</a:t>
            </a:r>
          </a:p>
        </p:txBody>
      </p:sp>
      <p:graphicFrame>
        <p:nvGraphicFramePr>
          <p:cNvPr id="13" name="表 12">
            <a:extLst>
              <a:ext uri="{FF2B5EF4-FFF2-40B4-BE49-F238E27FC236}">
                <a16:creationId xmlns:a16="http://schemas.microsoft.com/office/drawing/2014/main" id="{608E5C8E-36DF-4C26-8BAA-E03E52F3250E}"/>
              </a:ext>
            </a:extLst>
          </p:cNvPr>
          <p:cNvGraphicFramePr>
            <a:graphicFrameLocks noGrp="1"/>
          </p:cNvGraphicFramePr>
          <p:nvPr>
            <p:extLst>
              <p:ext uri="{D42A27DB-BD31-4B8C-83A1-F6EECF244321}">
                <p14:modId xmlns:p14="http://schemas.microsoft.com/office/powerpoint/2010/main" val="3215375386"/>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様式第８号　児童扶養手当給付国庫負担金に係る事業実績報告について</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12" name="表 11">
            <a:extLst>
              <a:ext uri="{FF2B5EF4-FFF2-40B4-BE49-F238E27FC236}">
                <a16:creationId xmlns:a16="http://schemas.microsoft.com/office/drawing/2014/main" id="{20189FBC-61DA-09B3-BF02-8229CD84EA49}"/>
              </a:ext>
            </a:extLst>
          </p:cNvPr>
          <p:cNvGraphicFramePr>
            <a:graphicFrameLocks noGrp="1"/>
          </p:cNvGraphicFramePr>
          <p:nvPr>
            <p:extLst>
              <p:ext uri="{D42A27DB-BD31-4B8C-83A1-F6EECF244321}">
                <p14:modId xmlns:p14="http://schemas.microsoft.com/office/powerpoint/2010/main" val="3595864317"/>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EDF1ACF-0802-47A1-892A-F9460E3244B0}"/>
              </a:ext>
            </a:extLst>
          </p:cNvPr>
          <p:cNvPicPr>
            <a:picLocks noChangeAspect="1"/>
          </p:cNvPicPr>
          <p:nvPr/>
        </p:nvPicPr>
        <p:blipFill>
          <a:blip r:embed="rId2"/>
          <a:stretch>
            <a:fillRect/>
          </a:stretch>
        </p:blipFill>
        <p:spPr>
          <a:xfrm rot="5400000">
            <a:off x="-1003006" y="3240805"/>
            <a:ext cx="8864012" cy="4218289"/>
          </a:xfrm>
          <a:prstGeom prst="rect">
            <a:avLst/>
          </a:prstGeom>
        </p:spPr>
      </p:pic>
      <p:graphicFrame>
        <p:nvGraphicFramePr>
          <p:cNvPr id="4" name="表 3">
            <a:extLst>
              <a:ext uri="{FF2B5EF4-FFF2-40B4-BE49-F238E27FC236}">
                <a16:creationId xmlns:a16="http://schemas.microsoft.com/office/drawing/2014/main" id="{96D3E24F-6BA3-4D3A-AE8C-83C43AAC19B7}"/>
              </a:ext>
            </a:extLst>
          </p:cNvPr>
          <p:cNvGraphicFramePr>
            <a:graphicFrameLocks noGrp="1"/>
          </p:cNvGraphicFramePr>
          <p:nvPr>
            <p:extLst>
              <p:ext uri="{D42A27DB-BD31-4B8C-83A1-F6EECF244321}">
                <p14:modId xmlns:p14="http://schemas.microsoft.com/office/powerpoint/2010/main" val="3439019893"/>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様式第８号－付表１　児童扶養手当給付費負担金精算書</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6F466F8F-77CB-B226-DE92-ED0F69C09AC2}"/>
              </a:ext>
            </a:extLst>
          </p:cNvPr>
          <p:cNvGraphicFramePr>
            <a:graphicFrameLocks noGrp="1"/>
          </p:cNvGraphicFramePr>
          <p:nvPr>
            <p:extLst>
              <p:ext uri="{D42A27DB-BD31-4B8C-83A1-F6EECF244321}">
                <p14:modId xmlns:p14="http://schemas.microsoft.com/office/powerpoint/2010/main" val="659938234"/>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0200059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694072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02A8B05C-04E4-4FC8-8D9D-7040D4DEBD42}"/>
              </a:ext>
            </a:extLst>
          </p:cNvPr>
          <p:cNvGraphicFramePr>
            <a:graphicFrameLocks noGrp="1"/>
          </p:cNvGraphicFramePr>
          <p:nvPr>
            <p:extLst>
              <p:ext uri="{D42A27DB-BD31-4B8C-83A1-F6EECF244321}">
                <p14:modId xmlns:p14="http://schemas.microsoft.com/office/powerpoint/2010/main" val="42657593"/>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dirty="0">
                          <a:solidFill>
                            <a:schemeClr val="tx1"/>
                          </a:solidFill>
                          <a:latin typeface="ＭＳ ゴシック" panose="020B0609070205080204" pitchFamily="49" charset="-128"/>
                          <a:ea typeface="ＭＳ ゴシック" panose="020B0609070205080204" pitchFamily="49" charset="-128"/>
                        </a:rPr>
                        <a:t>17.</a:t>
                      </a:r>
                      <a:r>
                        <a:rPr kumimoji="1" lang="ja-JP" altLang="en-US" sz="1000" b="0" dirty="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こどもの福祉と保健に関する状況報告</a:t>
                      </a:r>
                      <a:endParaRPr kumimoji="1" lang="ja-JP" altLang="en-US" sz="1000" b="0" strike="sngStrike" baseline="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
        <p:nvSpPr>
          <p:cNvPr id="6" name="テキスト ボックス 5">
            <a:extLst>
              <a:ext uri="{FF2B5EF4-FFF2-40B4-BE49-F238E27FC236}">
                <a16:creationId xmlns:a16="http://schemas.microsoft.com/office/drawing/2014/main" id="{510D67EC-CB75-6EF3-4553-544B61FC74D1}"/>
              </a:ext>
            </a:extLst>
          </p:cNvPr>
          <p:cNvSpPr txBox="1"/>
          <p:nvPr/>
        </p:nvSpPr>
        <p:spPr>
          <a:xfrm rot="5400000">
            <a:off x="-2858033" y="3677557"/>
            <a:ext cx="9036000" cy="2685351"/>
          </a:xfrm>
          <a:prstGeom prst="rect">
            <a:avLst/>
          </a:prstGeom>
          <a:noFill/>
        </p:spPr>
        <p:txBody>
          <a:bodyPr wrap="square">
            <a:spAutoFit/>
          </a:bodyPr>
          <a:lstStyle/>
          <a:p>
            <a:pPr>
              <a:spcAft>
                <a:spcPts val="300"/>
              </a:spcAft>
            </a:pPr>
            <a:r>
              <a:rPr lang="ja-JP" altLang="en-US" sz="400" dirty="0">
                <a:latin typeface="ＭＳ ゴシック" panose="020B0609070205080204" pitchFamily="49" charset="-128"/>
                <a:ea typeface="ＭＳ ゴシック" panose="020B0609070205080204" pitchFamily="49" charset="-128"/>
              </a:rPr>
              <a:t>審査要領</a:t>
            </a:r>
            <a:endParaRPr lang="en-US" altLang="ja-JP" sz="400" dirty="0">
              <a:latin typeface="ＭＳ ゴシック" panose="020B0609070205080204" pitchFamily="49" charset="-128"/>
              <a:ea typeface="ＭＳ ゴシック" panose="020B0609070205080204" pitchFamily="49" charset="-128"/>
            </a:endParaRPr>
          </a:p>
          <a:p>
            <a:pPr marL="108000" indent="-108000"/>
            <a:r>
              <a:rPr lang="ja-JP" altLang="en-US" sz="400" dirty="0">
                <a:latin typeface="ＭＳ ゴシック" panose="020B0609070205080204" pitchFamily="49" charset="-128"/>
                <a:ea typeface="ＭＳ ゴシック" panose="020B0609070205080204" pitchFamily="49" charset="-128"/>
              </a:rPr>
              <a:t>上表</a:t>
            </a:r>
          </a:p>
          <a:p>
            <a:pPr marL="108000" indent="-108000"/>
            <a:r>
              <a:rPr lang="ja-JP" altLang="en-US" sz="400" dirty="0">
                <a:latin typeface="ＭＳ ゴシック" panose="020B0609070205080204" pitchFamily="49" charset="-128"/>
                <a:ea typeface="ＭＳ ゴシック" panose="020B0609070205080204" pitchFamily="49" charset="-128"/>
              </a:rPr>
              <a:t>１　</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前月末現在未処理件数⑴</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＝「前月分報告の月末現在未処理件数⑹」</a:t>
            </a:r>
          </a:p>
          <a:p>
            <a:pPr marL="108000" indent="-108000"/>
            <a:r>
              <a:rPr lang="ja-JP" altLang="en-US" sz="400" dirty="0">
                <a:latin typeface="ＭＳ ゴシック" panose="020B0609070205080204" pitchFamily="49" charset="-128"/>
                <a:ea typeface="ＭＳ ゴシック" panose="020B0609070205080204" pitchFamily="49" charset="-128"/>
              </a:rPr>
              <a:t>２ 「月末現在未処理件数⑹」＝「前月末現在未処理件数⑴」＋「認定請求書受付件数⑵」－「受給者⑶」－「支給停止者⑷」－「却下件数⑸」</a:t>
            </a:r>
          </a:p>
          <a:p>
            <a:pPr marL="108000" indent="-108000"/>
            <a:r>
              <a:rPr lang="ja-JP" altLang="en-US" sz="400" dirty="0">
                <a:latin typeface="ＭＳ ゴシック" panose="020B0609070205080204" pitchFamily="49" charset="-128"/>
                <a:ea typeface="ＭＳ ゴシック" panose="020B0609070205080204" pitchFamily="49" charset="-128"/>
              </a:rPr>
              <a:t>３ 「受給者⑶」＝中表の「新規認定⑵」の表側「受給者数の都道府県・市等支給対象者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a:t>
            </a:r>
          </a:p>
          <a:p>
            <a:pPr marL="108000" indent="-108000">
              <a:spcAft>
                <a:spcPts val="300"/>
              </a:spcAft>
            </a:pPr>
            <a:r>
              <a:rPr lang="ja-JP" altLang="en-US" sz="400" dirty="0">
                <a:latin typeface="ＭＳ ゴシック" panose="020B0609070205080204" pitchFamily="49" charset="-128"/>
                <a:ea typeface="ＭＳ ゴシック" panose="020B0609070205080204" pitchFamily="49" charset="-128"/>
              </a:rPr>
              <a:t>４ 「支給停止者⑷」＝中表の「新規認定⑵」の表側「全部支給停止者数（</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本人所得</a:t>
            </a:r>
            <a:r>
              <a:rPr lang="en-US" altLang="ja-JP" sz="400" dirty="0">
                <a:latin typeface="ＭＳ ゴシック" panose="020B0609070205080204" pitchFamily="49" charset="-128"/>
                <a:ea typeface="ＭＳ ゴシック" panose="020B0609070205080204" pitchFamily="49" charset="-128"/>
              </a:rPr>
              <a:t>(05)｣</a:t>
            </a:r>
            <a:r>
              <a:rPr lang="ja-JP" altLang="en-US" sz="400" dirty="0">
                <a:latin typeface="ＭＳ ゴシック" panose="020B0609070205080204" pitchFamily="49" charset="-128"/>
                <a:ea typeface="ＭＳ ゴシック" panose="020B0609070205080204" pitchFamily="49" charset="-128"/>
              </a:rPr>
              <a:t>＋「扶養義務者等所得</a:t>
            </a:r>
            <a:r>
              <a:rPr lang="en-US" altLang="ja-JP" sz="400" dirty="0">
                <a:latin typeface="ＭＳ ゴシック" panose="020B0609070205080204" pitchFamily="49" charset="-128"/>
                <a:ea typeface="ＭＳ ゴシック" panose="020B0609070205080204" pitchFamily="49" charset="-128"/>
              </a:rPr>
              <a:t>(06)</a:t>
            </a:r>
            <a:r>
              <a:rPr lang="ja-JP" altLang="en-US" sz="400" dirty="0">
                <a:latin typeface="ＭＳ ゴシック" panose="020B0609070205080204" pitchFamily="49" charset="-128"/>
                <a:ea typeface="ＭＳ ゴシック" panose="020B0609070205080204" pitchFamily="49" charset="-128"/>
              </a:rPr>
              <a:t>」）」</a:t>
            </a:r>
          </a:p>
          <a:p>
            <a:pPr marL="108000" indent="-108000"/>
            <a:r>
              <a:rPr lang="ja-JP" altLang="en-US" sz="400" dirty="0">
                <a:latin typeface="ＭＳ ゴシック" panose="020B0609070205080204" pitchFamily="49" charset="-128"/>
                <a:ea typeface="ＭＳ ゴシック" panose="020B0609070205080204" pitchFamily="49" charset="-128"/>
              </a:rPr>
              <a:t>中表</a:t>
            </a:r>
          </a:p>
          <a:p>
            <a:pPr marL="108000" indent="-108000"/>
            <a:r>
              <a:rPr lang="ja-JP" altLang="en-US" sz="400" dirty="0">
                <a:latin typeface="ＭＳ ゴシック" panose="020B0609070205080204" pitchFamily="49" charset="-128"/>
                <a:ea typeface="ＭＳ ゴシック" panose="020B0609070205080204" pitchFamily="49" charset="-128"/>
              </a:rPr>
              <a:t>５ 「前月末現在数⑴」＝「前月分報告の月末現在数⒄」</a:t>
            </a:r>
          </a:p>
          <a:p>
            <a:pPr marL="108000" indent="-108000"/>
            <a:r>
              <a:rPr lang="ja-JP" altLang="en-US" sz="400" dirty="0">
                <a:latin typeface="ＭＳ ゴシック" panose="020B0609070205080204" pitchFamily="49" charset="-128"/>
                <a:ea typeface="ＭＳ ゴシック" panose="020B0609070205080204" pitchFamily="49" charset="-128"/>
              </a:rPr>
              <a:t>６ 「月末現在数⒄」の表側「受給者数」の「都道府県･市等支給対象者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前月末現在数⑴」＋「新規認定⑵」＋「全部支給停止から全部支給⑶」＋「全部支給停止から一部支給⑷」＋「他の支給機関が管轄する区域から転入⑸」－「計⒀」－「全部支給から全部支給停止⒁」－「一部支給から全部支給停止⒂」－「他の支給機関が管轄する区域へ転出⒃」</a:t>
            </a:r>
          </a:p>
          <a:p>
            <a:pPr marL="108000" indent="-108000"/>
            <a:r>
              <a:rPr lang="ja-JP" altLang="en-US" sz="400" dirty="0">
                <a:latin typeface="ＭＳ ゴシック" panose="020B0609070205080204" pitchFamily="49" charset="-128"/>
                <a:ea typeface="ＭＳ ゴシック" panose="020B0609070205080204" pitchFamily="49" charset="-128"/>
              </a:rPr>
              <a:t>７ 「月末現在数⒄」の表側「全部支給停止者数」の「本人所得</a:t>
            </a:r>
            <a:r>
              <a:rPr lang="en-US" altLang="ja-JP" sz="400" dirty="0">
                <a:latin typeface="ＭＳ ゴシック" panose="020B0609070205080204" pitchFamily="49" charset="-128"/>
                <a:ea typeface="ＭＳ ゴシック" panose="020B0609070205080204" pitchFamily="49" charset="-128"/>
              </a:rPr>
              <a:t>(05)</a:t>
            </a:r>
            <a:r>
              <a:rPr lang="ja-JP" altLang="en-US" sz="400" dirty="0">
                <a:latin typeface="ＭＳ ゴシック" panose="020B0609070205080204" pitchFamily="49" charset="-128"/>
                <a:ea typeface="ＭＳ ゴシック" panose="020B0609070205080204" pitchFamily="49" charset="-128"/>
              </a:rPr>
              <a:t>」、「扶養義務者等所得</a:t>
            </a:r>
            <a:r>
              <a:rPr lang="en-US" altLang="ja-JP" sz="400" dirty="0">
                <a:latin typeface="ＭＳ ゴシック" panose="020B0609070205080204" pitchFamily="49" charset="-128"/>
                <a:ea typeface="ＭＳ ゴシック" panose="020B0609070205080204" pitchFamily="49" charset="-128"/>
              </a:rPr>
              <a:t>(06)</a:t>
            </a:r>
            <a:r>
              <a:rPr lang="ja-JP" altLang="en-US" sz="400" dirty="0">
                <a:latin typeface="ＭＳ ゴシック" panose="020B0609070205080204" pitchFamily="49" charset="-128"/>
                <a:ea typeface="ＭＳ ゴシック" panose="020B0609070205080204" pitchFamily="49" charset="-128"/>
              </a:rPr>
              <a:t>」＝「前月末現在数⑴」＋</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新規認定⑵</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全部支給停止から全部支給⑶」－「全部支給停止から一部支給⑷」＋「他の支給機関が管轄する区域から転入⑸」－「計⒀」＋「全部支給から全部支給停止⒁」＋「一部支給から全部支給停止⒂」－「他の支給機関が管轄する区域へ転出⒃」</a:t>
            </a:r>
          </a:p>
          <a:p>
            <a:pPr marL="108000" indent="-108000"/>
            <a:r>
              <a:rPr lang="ja-JP" altLang="en-US" sz="400" dirty="0">
                <a:latin typeface="ＭＳ ゴシック" panose="020B0609070205080204" pitchFamily="49" charset="-128"/>
                <a:ea typeface="ＭＳ ゴシック" panose="020B0609070205080204" pitchFamily="49" charset="-128"/>
              </a:rPr>
              <a:t>８ 「全部支給停止から全部支給⑶」、「全部支給停止から一部支給⑷」の「受給者数（「都道府県・市等支給対象者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」）」＝「全部支給停止者数（</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本人所得</a:t>
            </a:r>
            <a:r>
              <a:rPr lang="en-US" altLang="ja-JP" sz="400" dirty="0">
                <a:latin typeface="ＭＳ ゴシック" panose="020B0609070205080204" pitchFamily="49" charset="-128"/>
                <a:ea typeface="ＭＳ ゴシック" panose="020B0609070205080204" pitchFamily="49" charset="-128"/>
              </a:rPr>
              <a:t>(05)｣</a:t>
            </a:r>
            <a:r>
              <a:rPr lang="ja-JP" altLang="en-US" sz="400" dirty="0">
                <a:latin typeface="ＭＳ ゴシック" panose="020B0609070205080204" pitchFamily="49" charset="-128"/>
                <a:ea typeface="ＭＳ ゴシック" panose="020B0609070205080204" pitchFamily="49" charset="-128"/>
              </a:rPr>
              <a:t>＋「扶養義務者等所得</a:t>
            </a:r>
            <a:r>
              <a:rPr lang="en-US" altLang="ja-JP" sz="400" dirty="0">
                <a:latin typeface="ＭＳ ゴシック" panose="020B0609070205080204" pitchFamily="49" charset="-128"/>
                <a:ea typeface="ＭＳ ゴシック" panose="020B0609070205080204" pitchFamily="49" charset="-128"/>
              </a:rPr>
              <a:t>(06)</a:t>
            </a:r>
            <a:r>
              <a:rPr lang="ja-JP" altLang="en-US" sz="400" dirty="0">
                <a:latin typeface="ＭＳ ゴシック" panose="020B0609070205080204" pitchFamily="49" charset="-128"/>
                <a:ea typeface="ＭＳ ゴシック" panose="020B0609070205080204" pitchFamily="49" charset="-128"/>
              </a:rPr>
              <a:t>」）」</a:t>
            </a:r>
          </a:p>
          <a:p>
            <a:pPr marL="108000" indent="-108000">
              <a:spcAft>
                <a:spcPts val="300"/>
              </a:spcAft>
            </a:pPr>
            <a:r>
              <a:rPr lang="ja-JP" altLang="en-US" sz="400" dirty="0">
                <a:latin typeface="ＭＳ ゴシック" panose="020B0609070205080204" pitchFamily="49" charset="-128"/>
                <a:ea typeface="ＭＳ ゴシック" panose="020B0609070205080204" pitchFamily="49" charset="-128"/>
              </a:rPr>
              <a:t>９ 「全部支給から全部支給停止⒁」、「一部支給から全部支給停止⒂」の「受給者数（</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」）」＝「全部支給停止者数（</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本人所得</a:t>
            </a:r>
            <a:r>
              <a:rPr lang="en-US" altLang="ja-JP" sz="400" dirty="0">
                <a:latin typeface="ＭＳ ゴシック" panose="020B0609070205080204" pitchFamily="49" charset="-128"/>
                <a:ea typeface="ＭＳ ゴシック" panose="020B0609070205080204" pitchFamily="49" charset="-128"/>
              </a:rPr>
              <a:t>(05)｣</a:t>
            </a:r>
            <a:r>
              <a:rPr lang="ja-JP" altLang="en-US" sz="400" dirty="0">
                <a:latin typeface="ＭＳ ゴシック" panose="020B0609070205080204" pitchFamily="49" charset="-128"/>
                <a:ea typeface="ＭＳ ゴシック" panose="020B0609070205080204" pitchFamily="49" charset="-128"/>
              </a:rPr>
              <a:t>＋「扶養義務者等所得</a:t>
            </a:r>
            <a:r>
              <a:rPr lang="en-US" altLang="ja-JP" sz="400" dirty="0">
                <a:latin typeface="ＭＳ ゴシック" panose="020B0609070205080204" pitchFamily="49" charset="-128"/>
                <a:ea typeface="ＭＳ ゴシック" panose="020B0609070205080204" pitchFamily="49" charset="-128"/>
              </a:rPr>
              <a:t>(06)</a:t>
            </a:r>
            <a:r>
              <a:rPr lang="ja-JP" altLang="en-US" sz="400" dirty="0">
                <a:latin typeface="ＭＳ ゴシック" panose="020B0609070205080204" pitchFamily="49" charset="-128"/>
                <a:ea typeface="ＭＳ ゴシック" panose="020B0609070205080204" pitchFamily="49" charset="-128"/>
              </a:rPr>
              <a:t>」）」</a:t>
            </a:r>
          </a:p>
          <a:p>
            <a:pPr marL="108000" indent="-108000"/>
            <a:r>
              <a:rPr lang="ja-JP" altLang="en-US" sz="400" dirty="0">
                <a:latin typeface="ＭＳ ゴシック" panose="020B0609070205080204" pitchFamily="49" charset="-128"/>
                <a:ea typeface="ＭＳ ゴシック" panose="020B0609070205080204" pitchFamily="49" charset="-128"/>
              </a:rPr>
              <a:t>下表</a:t>
            </a:r>
          </a:p>
          <a:p>
            <a:pPr marL="108000" indent="-108000"/>
            <a:r>
              <a:rPr lang="en-US" altLang="ja-JP" sz="400" dirty="0">
                <a:latin typeface="ＭＳ ゴシック" panose="020B0609070205080204" pitchFamily="49" charset="-128"/>
                <a:ea typeface="ＭＳ ゴシック" panose="020B0609070205080204" pitchFamily="49" charset="-128"/>
              </a:rPr>
              <a:t>10</a:t>
            </a:r>
            <a:r>
              <a:rPr lang="ja-JP" altLang="en-US" sz="400" dirty="0">
                <a:latin typeface="ＭＳ ゴシック" panose="020B0609070205080204" pitchFamily="49" charset="-128"/>
                <a:ea typeface="ＭＳ ゴシック" panose="020B0609070205080204" pitchFamily="49" charset="-128"/>
              </a:rPr>
              <a:t>　表側「都道府県・市等支給対象者</a:t>
            </a:r>
            <a:r>
              <a:rPr lang="en-US" altLang="ja-JP" sz="400" dirty="0">
                <a:latin typeface="ＭＳ ゴシック" panose="020B0609070205080204" pitchFamily="49" charset="-128"/>
                <a:ea typeface="ＭＳ ゴシック" panose="020B0609070205080204" pitchFamily="49" charset="-128"/>
              </a:rPr>
              <a:t>(07)</a:t>
            </a:r>
            <a:r>
              <a:rPr lang="ja-JP" altLang="en-US" sz="400" dirty="0">
                <a:latin typeface="ＭＳ ゴシック" panose="020B0609070205080204" pitchFamily="49" charset="-128"/>
                <a:ea typeface="ＭＳ ゴシック" panose="020B0609070205080204" pitchFamily="49" charset="-128"/>
              </a:rPr>
              <a:t>」の「世帯類型別⑴～⒂」の合計＝中表の「月末現在数⒄」の受給者数「都道府県･市等支給対象者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11</a:t>
            </a:r>
            <a:r>
              <a:rPr lang="ja-JP" altLang="en-US" sz="400" dirty="0">
                <a:latin typeface="ＭＳ ゴシック" panose="020B0609070205080204" pitchFamily="49" charset="-128"/>
                <a:ea typeface="ＭＳ ゴシック" panose="020B0609070205080204" pitchFamily="49" charset="-128"/>
              </a:rPr>
              <a:t>　表側「都道府県･市等支給対象者</a:t>
            </a:r>
            <a:r>
              <a:rPr lang="en-US" altLang="ja-JP" sz="400" dirty="0">
                <a:latin typeface="ＭＳ ゴシック" panose="020B0609070205080204" pitchFamily="49" charset="-128"/>
                <a:ea typeface="ＭＳ ゴシック" panose="020B0609070205080204" pitchFamily="49" charset="-128"/>
              </a:rPr>
              <a:t>(07)</a:t>
            </a:r>
            <a:r>
              <a:rPr lang="ja-JP" altLang="en-US" sz="400" dirty="0">
                <a:latin typeface="ＭＳ ゴシック" panose="020B0609070205080204" pitchFamily="49" charset="-128"/>
                <a:ea typeface="ＭＳ ゴシック" panose="020B0609070205080204" pitchFamily="49" charset="-128"/>
              </a:rPr>
              <a:t>」の「対象児童との続柄別⒃</a:t>
            </a:r>
            <a:r>
              <a:rPr lang="en-US" altLang="ja-JP" sz="400" dirty="0">
                <a:latin typeface="ＭＳ ゴシック" panose="020B0609070205080204" pitchFamily="49" charset="-128"/>
                <a:ea typeface="ＭＳ ゴシック" panose="020B0609070205080204" pitchFamily="49" charset="-128"/>
              </a:rPr>
              <a:t>+⒅+⒇</a:t>
            </a:r>
            <a:r>
              <a:rPr lang="ja-JP" altLang="en-US" sz="400" dirty="0">
                <a:latin typeface="ＭＳ ゴシック" panose="020B0609070205080204" pitchFamily="49" charset="-128"/>
                <a:ea typeface="ＭＳ ゴシック" panose="020B0609070205080204" pitchFamily="49" charset="-128"/>
              </a:rPr>
              <a:t>」の合計＝中表の「月末現在数⒄」の受給者数「都道府県・市等支給対象者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12</a:t>
            </a:r>
            <a:r>
              <a:rPr lang="ja-JP" altLang="en-US" sz="400" dirty="0">
                <a:latin typeface="ＭＳ ゴシック" panose="020B0609070205080204" pitchFamily="49" charset="-128"/>
                <a:ea typeface="ＭＳ ゴシック" panose="020B0609070205080204" pitchFamily="49" charset="-128"/>
              </a:rPr>
              <a:t>　表側「都道府県・市等支給対象者</a:t>
            </a:r>
            <a:r>
              <a:rPr lang="en-US" altLang="ja-JP" sz="400" dirty="0">
                <a:latin typeface="ＭＳ ゴシック" panose="020B0609070205080204" pitchFamily="49" charset="-128"/>
                <a:ea typeface="ＭＳ ゴシック" panose="020B0609070205080204" pitchFamily="49" charset="-128"/>
              </a:rPr>
              <a:t>(07)</a:t>
            </a:r>
            <a:r>
              <a:rPr lang="ja-JP" altLang="en-US" sz="400" dirty="0">
                <a:latin typeface="ＭＳ ゴシック" panose="020B0609070205080204" pitchFamily="49" charset="-128"/>
                <a:ea typeface="ＭＳ ゴシック" panose="020B0609070205080204" pitchFamily="49" charset="-128"/>
              </a:rPr>
              <a:t>」の「手当の支給類型別</a:t>
            </a:r>
            <a:r>
              <a:rPr lang="en-US" altLang="ja-JP" sz="400" dirty="0">
                <a:latin typeface="ＭＳ ゴシック" panose="020B0609070205080204" pitchFamily="49" charset="-128"/>
                <a:ea typeface="ＭＳ ゴシック" panose="020B0609070205080204" pitchFamily="49" charset="-128"/>
              </a:rPr>
              <a:t>(21)+(23)</a:t>
            </a:r>
            <a:r>
              <a:rPr lang="ja-JP" altLang="en-US" sz="400" dirty="0">
                <a:latin typeface="ＭＳ ゴシック" panose="020B0609070205080204" pitchFamily="49" charset="-128"/>
                <a:ea typeface="ＭＳ ゴシック" panose="020B0609070205080204" pitchFamily="49" charset="-128"/>
              </a:rPr>
              <a:t>」の合計＝中表の「月末現在数⒄」の受給者数「都道府県・市等支給対象者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13</a:t>
            </a:r>
            <a:r>
              <a:rPr lang="ja-JP" altLang="en-US" sz="400" dirty="0">
                <a:latin typeface="ＭＳ ゴシック" panose="020B0609070205080204" pitchFamily="49" charset="-128"/>
                <a:ea typeface="ＭＳ ゴシック" panose="020B0609070205080204" pitchFamily="49" charset="-128"/>
              </a:rPr>
              <a:t>　表側「都道府県・市等支給対象者</a:t>
            </a:r>
            <a:r>
              <a:rPr lang="en-US" altLang="ja-JP" sz="400" dirty="0">
                <a:latin typeface="ＭＳ ゴシック" panose="020B0609070205080204" pitchFamily="49" charset="-128"/>
                <a:ea typeface="ＭＳ ゴシック" panose="020B0609070205080204" pitchFamily="49" charset="-128"/>
              </a:rPr>
              <a:t>(07)</a:t>
            </a:r>
            <a:r>
              <a:rPr lang="ja-JP" altLang="en-US" sz="400" dirty="0">
                <a:latin typeface="ＭＳ ゴシック" panose="020B0609070205080204" pitchFamily="49" charset="-128"/>
                <a:ea typeface="ＭＳ ゴシック" panose="020B0609070205080204" pitchFamily="49" charset="-128"/>
              </a:rPr>
              <a:t>」の「受給対象児童数別</a:t>
            </a:r>
            <a:r>
              <a:rPr lang="en-US" altLang="ja-JP" sz="400" dirty="0">
                <a:latin typeface="ＭＳ ゴシック" panose="020B0609070205080204" pitchFamily="49" charset="-128"/>
                <a:ea typeface="ＭＳ ゴシック" panose="020B0609070205080204" pitchFamily="49" charset="-128"/>
              </a:rPr>
              <a:t>(25)</a:t>
            </a:r>
            <a:r>
              <a:rPr lang="ja-JP" altLang="en-US" sz="400" dirty="0">
                <a:latin typeface="ＭＳ ゴシック" panose="020B0609070205080204" pitchFamily="49" charset="-128"/>
                <a:ea typeface="ＭＳ ゴシック" panose="020B0609070205080204" pitchFamily="49" charset="-128"/>
              </a:rPr>
              <a:t>～</a:t>
            </a:r>
            <a:r>
              <a:rPr lang="en-US" altLang="ja-JP" sz="400" dirty="0">
                <a:latin typeface="ＭＳ ゴシック" panose="020B0609070205080204" pitchFamily="49" charset="-128"/>
                <a:ea typeface="ＭＳ ゴシック" panose="020B0609070205080204" pitchFamily="49" charset="-128"/>
              </a:rPr>
              <a:t>(30)</a:t>
            </a:r>
            <a:r>
              <a:rPr lang="ja-JP" altLang="en-US" sz="400" dirty="0">
                <a:latin typeface="ＭＳ ゴシック" panose="020B0609070205080204" pitchFamily="49" charset="-128"/>
                <a:ea typeface="ＭＳ ゴシック" panose="020B0609070205080204" pitchFamily="49" charset="-128"/>
              </a:rPr>
              <a:t>」の合計＝中表の「月末現在数⒄」の受給者数「都道府県・市等支給対象者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14</a:t>
            </a:r>
            <a:r>
              <a:rPr lang="ja-JP" altLang="en-US" sz="400" dirty="0">
                <a:latin typeface="ＭＳ ゴシック" panose="020B0609070205080204" pitchFamily="49" charset="-128"/>
                <a:ea typeface="ＭＳ ゴシック" panose="020B0609070205080204" pitchFamily="49" charset="-128"/>
              </a:rPr>
              <a:t>　表側「都道府県・市等支給対象者</a:t>
            </a:r>
            <a:r>
              <a:rPr lang="en-US" altLang="ja-JP" sz="400" dirty="0">
                <a:latin typeface="ＭＳ ゴシック" panose="020B0609070205080204" pitchFamily="49" charset="-128"/>
                <a:ea typeface="ＭＳ ゴシック" panose="020B0609070205080204" pitchFamily="49" charset="-128"/>
              </a:rPr>
              <a:t>(07)</a:t>
            </a:r>
            <a:r>
              <a:rPr lang="ja-JP" altLang="en-US" sz="400" dirty="0">
                <a:latin typeface="ＭＳ ゴシック" panose="020B0609070205080204" pitchFamily="49" charset="-128"/>
                <a:ea typeface="ＭＳ ゴシック" panose="020B0609070205080204" pitchFamily="49" charset="-128"/>
              </a:rPr>
              <a:t>」の「公的年金の受給別 受給有り</a:t>
            </a:r>
            <a:r>
              <a:rPr lang="en-US" altLang="ja-JP" sz="400" dirty="0">
                <a:latin typeface="ＭＳ ゴシック" panose="020B0609070205080204" pitchFamily="49" charset="-128"/>
                <a:ea typeface="ＭＳ ゴシック" panose="020B0609070205080204" pitchFamily="49" charset="-128"/>
              </a:rPr>
              <a:t>(31)</a:t>
            </a:r>
            <a:r>
              <a:rPr lang="ja-JP" altLang="en-US" sz="400" dirty="0">
                <a:latin typeface="ＭＳ ゴシック" panose="020B0609070205080204" pitchFamily="49" charset="-128"/>
                <a:ea typeface="ＭＳ ゴシック" panose="020B0609070205080204" pitchFamily="49" charset="-128"/>
              </a:rPr>
              <a:t>」＝「公的年金の受給別 受給有り 法第</a:t>
            </a:r>
            <a:r>
              <a:rPr lang="en-US" altLang="ja-JP" sz="400" dirty="0">
                <a:latin typeface="ＭＳ ゴシック" panose="020B0609070205080204" pitchFamily="49" charset="-128"/>
                <a:ea typeface="ＭＳ ゴシック" panose="020B0609070205080204" pitchFamily="49" charset="-128"/>
              </a:rPr>
              <a:t>13</a:t>
            </a:r>
            <a:r>
              <a:rPr lang="ja-JP" altLang="en-US" sz="400" dirty="0">
                <a:latin typeface="ＭＳ ゴシック" panose="020B0609070205080204" pitchFamily="49" charset="-128"/>
                <a:ea typeface="ＭＳ ゴシック" panose="020B0609070205080204" pitchFamily="49" charset="-128"/>
              </a:rPr>
              <a:t>条の２第１項適用</a:t>
            </a:r>
            <a:r>
              <a:rPr lang="en-US" altLang="ja-JP" sz="400" dirty="0">
                <a:latin typeface="ＭＳ ゴシック" panose="020B0609070205080204" pitchFamily="49" charset="-128"/>
                <a:ea typeface="ＭＳ ゴシック" panose="020B0609070205080204" pitchFamily="49" charset="-128"/>
              </a:rPr>
              <a:t>(32)</a:t>
            </a:r>
            <a:r>
              <a:rPr lang="ja-JP" altLang="en-US" sz="400" dirty="0">
                <a:latin typeface="ＭＳ ゴシック" panose="020B0609070205080204" pitchFamily="49" charset="-128"/>
                <a:ea typeface="ＭＳ ゴシック" panose="020B0609070205080204" pitchFamily="49" charset="-128"/>
              </a:rPr>
              <a:t>～その他</a:t>
            </a:r>
            <a:r>
              <a:rPr lang="en-US" altLang="ja-JP" sz="400" dirty="0">
                <a:latin typeface="ＭＳ ゴシック" panose="020B0609070205080204" pitchFamily="49" charset="-128"/>
                <a:ea typeface="ＭＳ ゴシック" panose="020B0609070205080204" pitchFamily="49" charset="-128"/>
              </a:rPr>
              <a:t>(35)</a:t>
            </a:r>
            <a:r>
              <a:rPr lang="ja-JP" altLang="en-US" sz="400" dirty="0">
                <a:latin typeface="ＭＳ ゴシック" panose="020B0609070205080204" pitchFamily="49" charset="-128"/>
                <a:ea typeface="ＭＳ ゴシック" panose="020B0609070205080204" pitchFamily="49" charset="-128"/>
              </a:rPr>
              <a:t>」の合計</a:t>
            </a:r>
          </a:p>
          <a:p>
            <a:pPr marL="108000" indent="-108000"/>
            <a:r>
              <a:rPr lang="en-US" altLang="ja-JP" sz="400" dirty="0">
                <a:latin typeface="ＭＳ ゴシック" panose="020B0609070205080204" pitchFamily="49" charset="-128"/>
                <a:ea typeface="ＭＳ ゴシック" panose="020B0609070205080204" pitchFamily="49" charset="-128"/>
              </a:rPr>
              <a:t>15</a:t>
            </a:r>
            <a:r>
              <a:rPr lang="ja-JP" altLang="en-US" sz="400" dirty="0">
                <a:latin typeface="ＭＳ ゴシック" panose="020B0609070205080204" pitchFamily="49" charset="-128"/>
                <a:ea typeface="ＭＳ ゴシック" panose="020B0609070205080204" pitchFamily="49" charset="-128"/>
              </a:rPr>
              <a:t>　表側「都道府県・市等支給対象者</a:t>
            </a:r>
            <a:r>
              <a:rPr lang="en-US" altLang="ja-JP" sz="400" dirty="0">
                <a:latin typeface="ＭＳ ゴシック" panose="020B0609070205080204" pitchFamily="49" charset="-128"/>
                <a:ea typeface="ＭＳ ゴシック" panose="020B0609070205080204" pitchFamily="49" charset="-128"/>
              </a:rPr>
              <a:t>(07)</a:t>
            </a:r>
            <a:r>
              <a:rPr lang="ja-JP" altLang="en-US" sz="400" dirty="0">
                <a:latin typeface="ＭＳ ゴシック" panose="020B0609070205080204" pitchFamily="49" charset="-128"/>
                <a:ea typeface="ＭＳ ゴシック" panose="020B0609070205080204" pitchFamily="49" charset="-128"/>
              </a:rPr>
              <a:t>」の「公的年金の受給別</a:t>
            </a:r>
            <a:r>
              <a:rPr lang="en-US" altLang="ja-JP" sz="400" dirty="0">
                <a:latin typeface="ＭＳ ゴシック" panose="020B0609070205080204" pitchFamily="49" charset="-128"/>
                <a:ea typeface="ＭＳ ゴシック" panose="020B0609070205080204" pitchFamily="49" charset="-128"/>
              </a:rPr>
              <a:t>(31)</a:t>
            </a:r>
            <a:r>
              <a:rPr lang="ja-JP" altLang="en-US" sz="400" dirty="0">
                <a:latin typeface="ＭＳ ゴシック" panose="020B0609070205080204" pitchFamily="49" charset="-128"/>
                <a:ea typeface="ＭＳ ゴシック" panose="020B0609070205080204" pitchFamily="49" charset="-128"/>
              </a:rPr>
              <a:t>と</a:t>
            </a:r>
            <a:r>
              <a:rPr lang="en-US" altLang="ja-JP" sz="400" dirty="0">
                <a:latin typeface="ＭＳ ゴシック" panose="020B0609070205080204" pitchFamily="49" charset="-128"/>
                <a:ea typeface="ＭＳ ゴシック" panose="020B0609070205080204" pitchFamily="49" charset="-128"/>
              </a:rPr>
              <a:t>(36)</a:t>
            </a:r>
            <a:r>
              <a:rPr lang="ja-JP" altLang="en-US" sz="400" dirty="0">
                <a:latin typeface="ＭＳ ゴシック" panose="020B0609070205080204" pitchFamily="49" charset="-128"/>
                <a:ea typeface="ＭＳ ゴシック" panose="020B0609070205080204" pitchFamily="49" charset="-128"/>
              </a:rPr>
              <a:t>」の合計＝中表の「月末現在数⒄」の受給者数「都道府県・市等支給対象者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16</a:t>
            </a:r>
            <a:r>
              <a:rPr lang="ja-JP" altLang="en-US" sz="400" dirty="0">
                <a:latin typeface="ＭＳ ゴシック" panose="020B0609070205080204" pitchFamily="49" charset="-128"/>
                <a:ea typeface="ＭＳ ゴシック" panose="020B0609070205080204" pitchFamily="49" charset="-128"/>
              </a:rPr>
              <a:t>　表側「都道府県・市等支給対象者</a:t>
            </a:r>
            <a:r>
              <a:rPr lang="en-US" altLang="ja-JP" sz="400" dirty="0">
                <a:latin typeface="ＭＳ ゴシック" panose="020B0609070205080204" pitchFamily="49" charset="-128"/>
                <a:ea typeface="ＭＳ ゴシック" panose="020B0609070205080204" pitchFamily="49" charset="-128"/>
              </a:rPr>
              <a:t>(07)</a:t>
            </a:r>
            <a:r>
              <a:rPr lang="ja-JP" altLang="en-US" sz="400" dirty="0">
                <a:latin typeface="ＭＳ ゴシック" panose="020B0609070205080204" pitchFamily="49" charset="-128"/>
                <a:ea typeface="ＭＳ ゴシック" panose="020B0609070205080204" pitchFamily="49" charset="-128"/>
              </a:rPr>
              <a:t>」の</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対象児童との続柄別</a:t>
            </a:r>
            <a:r>
              <a:rPr lang="en-US" altLang="ja-JP" sz="400" dirty="0">
                <a:latin typeface="ＭＳ ゴシック" panose="020B0609070205080204" pitchFamily="49" charset="-128"/>
                <a:ea typeface="ＭＳ ゴシック" panose="020B0609070205080204" pitchFamily="49" charset="-128"/>
              </a:rPr>
              <a:t>(17)+(19)｣</a:t>
            </a:r>
            <a:r>
              <a:rPr lang="ja-JP" altLang="en-US" sz="400" dirty="0">
                <a:latin typeface="ＭＳ ゴシック" panose="020B0609070205080204" pitchFamily="49" charset="-128"/>
                <a:ea typeface="ＭＳ ゴシック" panose="020B0609070205080204" pitchFamily="49" charset="-128"/>
              </a:rPr>
              <a:t>＝</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手当の支給類型別</a:t>
            </a:r>
            <a:r>
              <a:rPr lang="en-US" altLang="ja-JP" sz="400" dirty="0">
                <a:latin typeface="ＭＳ ゴシック" panose="020B0609070205080204" pitchFamily="49" charset="-128"/>
                <a:ea typeface="ＭＳ ゴシック" panose="020B0609070205080204" pitchFamily="49" charset="-128"/>
              </a:rPr>
              <a:t>(22)+(24)｣</a:t>
            </a:r>
          </a:p>
          <a:p>
            <a:pPr marL="108000" indent="-108000"/>
            <a:r>
              <a:rPr lang="en-US" altLang="ja-JP" sz="400" dirty="0">
                <a:latin typeface="ＭＳ ゴシック" panose="020B0609070205080204" pitchFamily="49" charset="-128"/>
                <a:ea typeface="ＭＳ ゴシック" panose="020B0609070205080204" pitchFamily="49" charset="-128"/>
              </a:rPr>
              <a:t>17</a:t>
            </a:r>
            <a:r>
              <a:rPr lang="ja-JP" altLang="en-US" sz="400" dirty="0">
                <a:latin typeface="ＭＳ ゴシック" panose="020B0609070205080204" pitchFamily="49" charset="-128"/>
                <a:ea typeface="ＭＳ ゴシック" panose="020B0609070205080204" pitchFamily="49" charset="-128"/>
              </a:rPr>
              <a:t>　表側「国支給対象者</a:t>
            </a:r>
            <a:r>
              <a:rPr lang="en-US" altLang="ja-JP" sz="400" dirty="0">
                <a:latin typeface="ＭＳ ゴシック" panose="020B0609070205080204" pitchFamily="49" charset="-128"/>
                <a:ea typeface="ＭＳ ゴシック" panose="020B0609070205080204" pitchFamily="49" charset="-128"/>
              </a:rPr>
              <a:t>(08)</a:t>
            </a:r>
            <a:r>
              <a:rPr lang="ja-JP" altLang="en-US" sz="400" dirty="0">
                <a:latin typeface="ＭＳ ゴシック" panose="020B0609070205080204" pitchFamily="49" charset="-128"/>
                <a:ea typeface="ＭＳ ゴシック" panose="020B0609070205080204" pitchFamily="49" charset="-128"/>
              </a:rPr>
              <a:t>」の「世帯類型別⑴～⒂」の合計＝中表の「月末現在数⒄」の受給者数「国支給対象者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18</a:t>
            </a:r>
            <a:r>
              <a:rPr lang="ja-JP" altLang="en-US" sz="400" dirty="0">
                <a:latin typeface="ＭＳ ゴシック" panose="020B0609070205080204" pitchFamily="49" charset="-128"/>
                <a:ea typeface="ＭＳ ゴシック" panose="020B0609070205080204" pitchFamily="49" charset="-128"/>
              </a:rPr>
              <a:t>　表側「国支給対象者</a:t>
            </a:r>
            <a:r>
              <a:rPr lang="en-US" altLang="ja-JP" sz="400" dirty="0">
                <a:latin typeface="ＭＳ ゴシック" panose="020B0609070205080204" pitchFamily="49" charset="-128"/>
                <a:ea typeface="ＭＳ ゴシック" panose="020B0609070205080204" pitchFamily="49" charset="-128"/>
              </a:rPr>
              <a:t>(08)</a:t>
            </a:r>
            <a:r>
              <a:rPr lang="ja-JP" altLang="en-US" sz="400" dirty="0">
                <a:latin typeface="ＭＳ ゴシック" panose="020B0609070205080204" pitchFamily="49" charset="-128"/>
                <a:ea typeface="ＭＳ ゴシック" panose="020B0609070205080204" pitchFamily="49" charset="-128"/>
              </a:rPr>
              <a:t>」の</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対象児童との続柄別⒃</a:t>
            </a:r>
            <a:r>
              <a:rPr lang="en-US" altLang="ja-JP" sz="400" dirty="0">
                <a:latin typeface="ＭＳ ゴシック" panose="020B0609070205080204" pitchFamily="49" charset="-128"/>
                <a:ea typeface="ＭＳ ゴシック" panose="020B0609070205080204" pitchFamily="49" charset="-128"/>
              </a:rPr>
              <a:t>+⒇｣</a:t>
            </a:r>
            <a:r>
              <a:rPr lang="ja-JP" altLang="en-US" sz="400" dirty="0">
                <a:latin typeface="ＭＳ ゴシック" panose="020B0609070205080204" pitchFamily="49" charset="-128"/>
                <a:ea typeface="ＭＳ ゴシック" panose="020B0609070205080204" pitchFamily="49" charset="-128"/>
              </a:rPr>
              <a:t>の合計＝中表の「月末現在数⒄」の受給者数「国支給対象者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19</a:t>
            </a:r>
            <a:r>
              <a:rPr lang="ja-JP" altLang="en-US" sz="400" dirty="0">
                <a:latin typeface="ＭＳ ゴシック" panose="020B0609070205080204" pitchFamily="49" charset="-128"/>
                <a:ea typeface="ＭＳ ゴシック" panose="020B0609070205080204" pitchFamily="49" charset="-128"/>
              </a:rPr>
              <a:t>　表側「国支給対象者</a:t>
            </a:r>
            <a:r>
              <a:rPr lang="en-US" altLang="ja-JP" sz="400" dirty="0">
                <a:latin typeface="ＭＳ ゴシック" panose="020B0609070205080204" pitchFamily="49" charset="-128"/>
                <a:ea typeface="ＭＳ ゴシック" panose="020B0609070205080204" pitchFamily="49" charset="-128"/>
              </a:rPr>
              <a:t>(08)</a:t>
            </a:r>
            <a:r>
              <a:rPr lang="ja-JP" altLang="en-US" sz="400" dirty="0">
                <a:latin typeface="ＭＳ ゴシック" panose="020B0609070205080204" pitchFamily="49" charset="-128"/>
                <a:ea typeface="ＭＳ ゴシック" panose="020B0609070205080204" pitchFamily="49" charset="-128"/>
              </a:rPr>
              <a:t>」の「手当の支給類型別</a:t>
            </a:r>
            <a:r>
              <a:rPr lang="en-US" altLang="ja-JP" sz="400" dirty="0">
                <a:latin typeface="ＭＳ ゴシック" panose="020B0609070205080204" pitchFamily="49" charset="-128"/>
                <a:ea typeface="ＭＳ ゴシック" panose="020B0609070205080204" pitchFamily="49" charset="-128"/>
              </a:rPr>
              <a:t>(21)+(23) </a:t>
            </a:r>
            <a:r>
              <a:rPr lang="ja-JP" altLang="en-US" sz="400" dirty="0">
                <a:latin typeface="ＭＳ ゴシック" panose="020B0609070205080204" pitchFamily="49" charset="-128"/>
                <a:ea typeface="ＭＳ ゴシック" panose="020B0609070205080204" pitchFamily="49" charset="-128"/>
              </a:rPr>
              <a:t>」の合計＝中表の「月末現在数⒄」の受給者数「国支給対象者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20</a:t>
            </a:r>
            <a:r>
              <a:rPr lang="ja-JP" altLang="en-US" sz="400" dirty="0">
                <a:latin typeface="ＭＳ ゴシック" panose="020B0609070205080204" pitchFamily="49" charset="-128"/>
                <a:ea typeface="ＭＳ ゴシック" panose="020B0609070205080204" pitchFamily="49" charset="-128"/>
              </a:rPr>
              <a:t>　表側「国支給対象者</a:t>
            </a:r>
            <a:r>
              <a:rPr lang="en-US" altLang="ja-JP" sz="400" dirty="0">
                <a:latin typeface="ＭＳ ゴシック" panose="020B0609070205080204" pitchFamily="49" charset="-128"/>
                <a:ea typeface="ＭＳ ゴシック" panose="020B0609070205080204" pitchFamily="49" charset="-128"/>
              </a:rPr>
              <a:t>(08)</a:t>
            </a:r>
            <a:r>
              <a:rPr lang="ja-JP" altLang="en-US" sz="400" dirty="0">
                <a:latin typeface="ＭＳ ゴシック" panose="020B0609070205080204" pitchFamily="49" charset="-128"/>
                <a:ea typeface="ＭＳ ゴシック" panose="020B0609070205080204" pitchFamily="49" charset="-128"/>
              </a:rPr>
              <a:t>」の</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受給対象児童数別</a:t>
            </a:r>
            <a:r>
              <a:rPr lang="en-US" altLang="ja-JP" sz="400" dirty="0">
                <a:latin typeface="ＭＳ ゴシック" panose="020B0609070205080204" pitchFamily="49" charset="-128"/>
                <a:ea typeface="ＭＳ ゴシック" panose="020B0609070205080204" pitchFamily="49" charset="-128"/>
              </a:rPr>
              <a:t>(25)</a:t>
            </a:r>
            <a:r>
              <a:rPr lang="ja-JP" altLang="en-US" sz="400" dirty="0">
                <a:latin typeface="ＭＳ ゴシック" panose="020B0609070205080204" pitchFamily="49" charset="-128"/>
                <a:ea typeface="ＭＳ ゴシック" panose="020B0609070205080204" pitchFamily="49" charset="-128"/>
              </a:rPr>
              <a:t>～</a:t>
            </a:r>
            <a:r>
              <a:rPr lang="en-US" altLang="ja-JP" sz="400" dirty="0">
                <a:latin typeface="ＭＳ ゴシック" panose="020B0609070205080204" pitchFamily="49" charset="-128"/>
                <a:ea typeface="ＭＳ ゴシック" panose="020B0609070205080204" pitchFamily="49" charset="-128"/>
              </a:rPr>
              <a:t>(30)｣</a:t>
            </a:r>
            <a:r>
              <a:rPr lang="ja-JP" altLang="en-US" sz="400" dirty="0">
                <a:latin typeface="ＭＳ ゴシック" panose="020B0609070205080204" pitchFamily="49" charset="-128"/>
                <a:ea typeface="ＭＳ ゴシック" panose="020B0609070205080204" pitchFamily="49" charset="-128"/>
              </a:rPr>
              <a:t>の合計＝中表の「月末現在数⒄」の受給者数「国支給対象者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21</a:t>
            </a:r>
            <a:r>
              <a:rPr lang="ja-JP" altLang="en-US" sz="400" dirty="0">
                <a:latin typeface="ＭＳ ゴシック" panose="020B0609070205080204" pitchFamily="49" charset="-128"/>
                <a:ea typeface="ＭＳ ゴシック" panose="020B0609070205080204" pitchFamily="49" charset="-128"/>
              </a:rPr>
              <a:t>　表側「国支給対象者</a:t>
            </a:r>
            <a:r>
              <a:rPr lang="en-US" altLang="ja-JP" sz="400" dirty="0">
                <a:latin typeface="ＭＳ ゴシック" panose="020B0609070205080204" pitchFamily="49" charset="-128"/>
                <a:ea typeface="ＭＳ ゴシック" panose="020B0609070205080204" pitchFamily="49" charset="-128"/>
              </a:rPr>
              <a:t>(08)</a:t>
            </a:r>
            <a:r>
              <a:rPr lang="ja-JP" altLang="en-US" sz="400" dirty="0">
                <a:latin typeface="ＭＳ ゴシック" panose="020B0609070205080204" pitchFamily="49" charset="-128"/>
                <a:ea typeface="ＭＳ ゴシック" panose="020B0609070205080204" pitchFamily="49" charset="-128"/>
              </a:rPr>
              <a:t>」の「公的年金の受給別 受給有り</a:t>
            </a:r>
            <a:r>
              <a:rPr lang="en-US" altLang="ja-JP" sz="400" dirty="0">
                <a:latin typeface="ＭＳ ゴシック" panose="020B0609070205080204" pitchFamily="49" charset="-128"/>
                <a:ea typeface="ＭＳ ゴシック" panose="020B0609070205080204" pitchFamily="49" charset="-128"/>
              </a:rPr>
              <a:t>(31)</a:t>
            </a:r>
            <a:r>
              <a:rPr lang="ja-JP" altLang="en-US" sz="400" dirty="0">
                <a:latin typeface="ＭＳ ゴシック" panose="020B0609070205080204" pitchFamily="49" charset="-128"/>
                <a:ea typeface="ＭＳ ゴシック" panose="020B0609070205080204" pitchFamily="49" charset="-128"/>
              </a:rPr>
              <a:t>」＝「公的年金の受給別 受給有り 法第</a:t>
            </a:r>
            <a:r>
              <a:rPr lang="en-US" altLang="ja-JP" sz="400" dirty="0">
                <a:latin typeface="ＭＳ ゴシック" panose="020B0609070205080204" pitchFamily="49" charset="-128"/>
                <a:ea typeface="ＭＳ ゴシック" panose="020B0609070205080204" pitchFamily="49" charset="-128"/>
              </a:rPr>
              <a:t>13</a:t>
            </a:r>
            <a:r>
              <a:rPr lang="ja-JP" altLang="en-US" sz="400" dirty="0">
                <a:latin typeface="ＭＳ ゴシック" panose="020B0609070205080204" pitchFamily="49" charset="-128"/>
                <a:ea typeface="ＭＳ ゴシック" panose="020B0609070205080204" pitchFamily="49" charset="-128"/>
              </a:rPr>
              <a:t>条の２第１項適用</a:t>
            </a:r>
            <a:r>
              <a:rPr lang="en-US" altLang="ja-JP" sz="400" dirty="0">
                <a:latin typeface="ＭＳ ゴシック" panose="020B0609070205080204" pitchFamily="49" charset="-128"/>
                <a:ea typeface="ＭＳ ゴシック" panose="020B0609070205080204" pitchFamily="49" charset="-128"/>
              </a:rPr>
              <a:t>(32)</a:t>
            </a:r>
            <a:r>
              <a:rPr lang="ja-JP" altLang="en-US" sz="400" dirty="0">
                <a:latin typeface="ＭＳ ゴシック" panose="020B0609070205080204" pitchFamily="49" charset="-128"/>
                <a:ea typeface="ＭＳ ゴシック" panose="020B0609070205080204" pitchFamily="49" charset="-128"/>
              </a:rPr>
              <a:t>～その他</a:t>
            </a:r>
            <a:r>
              <a:rPr lang="en-US" altLang="ja-JP" sz="400" dirty="0">
                <a:latin typeface="ＭＳ ゴシック" panose="020B0609070205080204" pitchFamily="49" charset="-128"/>
                <a:ea typeface="ＭＳ ゴシック" panose="020B0609070205080204" pitchFamily="49" charset="-128"/>
              </a:rPr>
              <a:t>(35)</a:t>
            </a:r>
            <a:r>
              <a:rPr lang="ja-JP" altLang="en-US" sz="400" dirty="0">
                <a:latin typeface="ＭＳ ゴシック" panose="020B0609070205080204" pitchFamily="49" charset="-128"/>
                <a:ea typeface="ＭＳ ゴシック" panose="020B0609070205080204" pitchFamily="49" charset="-128"/>
              </a:rPr>
              <a:t>」の合計</a:t>
            </a:r>
          </a:p>
          <a:p>
            <a:pPr marL="108000" indent="-108000"/>
            <a:r>
              <a:rPr lang="en-US" altLang="ja-JP" sz="400" dirty="0">
                <a:latin typeface="ＭＳ ゴシック" panose="020B0609070205080204" pitchFamily="49" charset="-128"/>
                <a:ea typeface="ＭＳ ゴシック" panose="020B0609070205080204" pitchFamily="49" charset="-128"/>
              </a:rPr>
              <a:t>22</a:t>
            </a:r>
            <a:r>
              <a:rPr lang="ja-JP" altLang="en-US" sz="400" dirty="0">
                <a:latin typeface="ＭＳ ゴシック" panose="020B0609070205080204" pitchFamily="49" charset="-128"/>
                <a:ea typeface="ＭＳ ゴシック" panose="020B0609070205080204" pitchFamily="49" charset="-128"/>
              </a:rPr>
              <a:t>　表側「国支給対象者</a:t>
            </a:r>
            <a:r>
              <a:rPr lang="en-US" altLang="ja-JP" sz="400" dirty="0">
                <a:latin typeface="ＭＳ ゴシック" panose="020B0609070205080204" pitchFamily="49" charset="-128"/>
                <a:ea typeface="ＭＳ ゴシック" panose="020B0609070205080204" pitchFamily="49" charset="-128"/>
              </a:rPr>
              <a:t>(08)</a:t>
            </a:r>
            <a:r>
              <a:rPr lang="ja-JP" altLang="en-US" sz="400" dirty="0">
                <a:latin typeface="ＭＳ ゴシック" panose="020B0609070205080204" pitchFamily="49" charset="-128"/>
                <a:ea typeface="ＭＳ ゴシック" panose="020B0609070205080204" pitchFamily="49" charset="-128"/>
              </a:rPr>
              <a:t>」の「公的年金の受給別</a:t>
            </a:r>
            <a:r>
              <a:rPr lang="en-US" altLang="ja-JP" sz="400" dirty="0">
                <a:latin typeface="ＭＳ ゴシック" panose="020B0609070205080204" pitchFamily="49" charset="-128"/>
                <a:ea typeface="ＭＳ ゴシック" panose="020B0609070205080204" pitchFamily="49" charset="-128"/>
              </a:rPr>
              <a:t>(31)</a:t>
            </a:r>
            <a:r>
              <a:rPr lang="ja-JP" altLang="en-US" sz="400" dirty="0">
                <a:latin typeface="ＭＳ ゴシック" panose="020B0609070205080204" pitchFamily="49" charset="-128"/>
                <a:ea typeface="ＭＳ ゴシック" panose="020B0609070205080204" pitchFamily="49" charset="-128"/>
              </a:rPr>
              <a:t>と</a:t>
            </a:r>
            <a:r>
              <a:rPr lang="en-US" altLang="ja-JP" sz="400" dirty="0">
                <a:latin typeface="ＭＳ ゴシック" panose="020B0609070205080204" pitchFamily="49" charset="-128"/>
                <a:ea typeface="ＭＳ ゴシック" panose="020B0609070205080204" pitchFamily="49" charset="-128"/>
              </a:rPr>
              <a:t>(36)</a:t>
            </a:r>
            <a:r>
              <a:rPr lang="ja-JP" altLang="en-US" sz="400" dirty="0">
                <a:latin typeface="ＭＳ ゴシック" panose="020B0609070205080204" pitchFamily="49" charset="-128"/>
                <a:ea typeface="ＭＳ ゴシック" panose="020B0609070205080204" pitchFamily="49" charset="-128"/>
              </a:rPr>
              <a:t>」の合計＝中表の「月末現在数⒄」の受給者数「国支給対象者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a:t>
            </a:r>
          </a:p>
          <a:p>
            <a:pPr marL="108000" indent="-108000">
              <a:spcAft>
                <a:spcPts val="300"/>
              </a:spcAft>
            </a:pPr>
            <a:r>
              <a:rPr lang="en-US" altLang="ja-JP" sz="400" dirty="0">
                <a:latin typeface="ＭＳ ゴシック" panose="020B0609070205080204" pitchFamily="49" charset="-128"/>
                <a:ea typeface="ＭＳ ゴシック" panose="020B0609070205080204" pitchFamily="49" charset="-128"/>
              </a:rPr>
              <a:t>23</a:t>
            </a:r>
            <a:r>
              <a:rPr lang="ja-JP" altLang="en-US" sz="400" dirty="0">
                <a:latin typeface="ＭＳ ゴシック" panose="020B0609070205080204" pitchFamily="49" charset="-128"/>
                <a:ea typeface="ＭＳ ゴシック" panose="020B0609070205080204" pitchFamily="49" charset="-128"/>
              </a:rPr>
              <a:t>　表側「国支給対象者</a:t>
            </a:r>
            <a:r>
              <a:rPr lang="en-US" altLang="ja-JP" sz="400" dirty="0">
                <a:latin typeface="ＭＳ ゴシック" panose="020B0609070205080204" pitchFamily="49" charset="-128"/>
                <a:ea typeface="ＭＳ ゴシック" panose="020B0609070205080204" pitchFamily="49" charset="-128"/>
              </a:rPr>
              <a:t>(08)</a:t>
            </a:r>
            <a:r>
              <a:rPr lang="ja-JP" altLang="en-US" sz="400" dirty="0">
                <a:latin typeface="ＭＳ ゴシック" panose="020B0609070205080204" pitchFamily="49" charset="-128"/>
                <a:ea typeface="ＭＳ ゴシック" panose="020B0609070205080204" pitchFamily="49" charset="-128"/>
              </a:rPr>
              <a:t>」の</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対象児童との続柄別</a:t>
            </a:r>
            <a:r>
              <a:rPr lang="en-US" altLang="ja-JP" sz="400" dirty="0">
                <a:latin typeface="ＭＳ ゴシック" panose="020B0609070205080204" pitchFamily="49" charset="-128"/>
                <a:ea typeface="ＭＳ ゴシック" panose="020B0609070205080204" pitchFamily="49" charset="-128"/>
              </a:rPr>
              <a:t>(17)｣</a:t>
            </a:r>
            <a:r>
              <a:rPr lang="ja-JP" altLang="en-US" sz="400" dirty="0">
                <a:latin typeface="ＭＳ ゴシック" panose="020B0609070205080204" pitchFamily="49" charset="-128"/>
                <a:ea typeface="ＭＳ ゴシック" panose="020B0609070205080204" pitchFamily="49" charset="-128"/>
              </a:rPr>
              <a:t>＝</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手当の支給類型別</a:t>
            </a:r>
            <a:r>
              <a:rPr lang="en-US" altLang="ja-JP" sz="400" dirty="0">
                <a:latin typeface="ＭＳ ゴシック" panose="020B0609070205080204" pitchFamily="49" charset="-128"/>
                <a:ea typeface="ＭＳ ゴシック" panose="020B0609070205080204" pitchFamily="49" charset="-128"/>
              </a:rPr>
              <a:t>(22)+(24)｣</a:t>
            </a:r>
          </a:p>
          <a:p>
            <a:pPr marL="108000" indent="-108000"/>
            <a:r>
              <a:rPr lang="ja-JP" altLang="en-US" sz="400" dirty="0">
                <a:latin typeface="ＭＳ ゴシック" panose="020B0609070205080204" pitchFamily="49" charset="-128"/>
                <a:ea typeface="ＭＳ ゴシック" panose="020B0609070205080204" pitchFamily="49" charset="-128"/>
              </a:rPr>
              <a:t>最下表</a:t>
            </a:r>
          </a:p>
          <a:p>
            <a:pPr marL="108000" indent="-108000"/>
            <a:r>
              <a:rPr lang="en-US" altLang="ja-JP" sz="400" dirty="0">
                <a:latin typeface="ＭＳ ゴシック" panose="020B0609070205080204" pitchFamily="49" charset="-128"/>
                <a:ea typeface="ＭＳ ゴシック" panose="020B0609070205080204" pitchFamily="49" charset="-128"/>
              </a:rPr>
              <a:t>24</a:t>
            </a:r>
            <a:r>
              <a:rPr lang="ja-JP" altLang="en-US" sz="400" dirty="0">
                <a:latin typeface="ＭＳ ゴシック" panose="020B0609070205080204" pitchFamily="49" charset="-128"/>
                <a:ea typeface="ＭＳ ゴシック" panose="020B0609070205080204" pitchFamily="49" charset="-128"/>
              </a:rPr>
              <a:t>　表側「都道府県・市等支給対象者</a:t>
            </a:r>
            <a:r>
              <a:rPr lang="en-US" altLang="ja-JP" sz="400" dirty="0">
                <a:latin typeface="ＭＳ ゴシック" panose="020B0609070205080204" pitchFamily="49" charset="-128"/>
                <a:ea typeface="ＭＳ ゴシック" panose="020B0609070205080204" pitchFamily="49" charset="-128"/>
              </a:rPr>
              <a:t>(09)</a:t>
            </a:r>
            <a:r>
              <a:rPr lang="ja-JP" altLang="en-US" sz="400" dirty="0">
                <a:latin typeface="ＭＳ ゴシック" panose="020B0609070205080204" pitchFamily="49" charset="-128"/>
                <a:ea typeface="ＭＳ ゴシック" panose="020B0609070205080204" pitchFamily="49" charset="-128"/>
              </a:rPr>
              <a:t>」の手当の支給類型の変更（</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一部支給から全部支給⑴</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＋「全部支給から一部支給⑵」）≦中表の「月末現在数⒄」の受給者数「都道府県・市等支給対象者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25</a:t>
            </a:r>
            <a:r>
              <a:rPr lang="ja-JP" altLang="en-US" sz="400" dirty="0">
                <a:latin typeface="ＭＳ ゴシック" panose="020B0609070205080204" pitchFamily="49" charset="-128"/>
                <a:ea typeface="ＭＳ ゴシック" panose="020B0609070205080204" pitchFamily="49" charset="-128"/>
              </a:rPr>
              <a:t>　表側「国支給対象者</a:t>
            </a:r>
            <a:r>
              <a:rPr lang="en-US" altLang="ja-JP" sz="400" dirty="0">
                <a:latin typeface="ＭＳ ゴシック" panose="020B0609070205080204" pitchFamily="49" charset="-128"/>
                <a:ea typeface="ＭＳ ゴシック" panose="020B0609070205080204" pitchFamily="49" charset="-128"/>
              </a:rPr>
              <a:t>(10)</a:t>
            </a:r>
            <a:r>
              <a:rPr lang="ja-JP" altLang="en-US" sz="400" dirty="0">
                <a:latin typeface="ＭＳ ゴシック" panose="020B0609070205080204" pitchFamily="49" charset="-128"/>
                <a:ea typeface="ＭＳ ゴシック" panose="020B0609070205080204" pitchFamily="49" charset="-128"/>
              </a:rPr>
              <a:t>」の手当の支給類型の変更（</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一部支給から全部支給⑴</a:t>
            </a:r>
            <a:r>
              <a:rPr lang="en-US" altLang="ja-JP" sz="400" dirty="0">
                <a:latin typeface="ＭＳ ゴシック" panose="020B0609070205080204" pitchFamily="49" charset="-128"/>
                <a:ea typeface="ＭＳ ゴシック" panose="020B0609070205080204" pitchFamily="49" charset="-128"/>
              </a:rPr>
              <a:t>｣</a:t>
            </a:r>
            <a:r>
              <a:rPr lang="ja-JP" altLang="en-US" sz="400" dirty="0">
                <a:latin typeface="ＭＳ ゴシック" panose="020B0609070205080204" pitchFamily="49" charset="-128"/>
                <a:ea typeface="ＭＳ ゴシック" panose="020B0609070205080204" pitchFamily="49" charset="-128"/>
              </a:rPr>
              <a:t>＋「全部支給から一部支給⑵」）≦中表の「月末現在数⒄」の受給者数「国支給対象者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a:t>
            </a:r>
          </a:p>
          <a:p>
            <a:pPr marL="108000" indent="-108000">
              <a:spcAft>
                <a:spcPts val="300"/>
              </a:spcAft>
            </a:pPr>
            <a:r>
              <a:rPr lang="en-US" altLang="ja-JP" sz="400" dirty="0">
                <a:latin typeface="ＭＳ ゴシック" panose="020B0609070205080204" pitchFamily="49" charset="-128"/>
                <a:ea typeface="ＭＳ ゴシック" panose="020B0609070205080204" pitchFamily="49" charset="-128"/>
              </a:rPr>
              <a:t>26</a:t>
            </a:r>
            <a:r>
              <a:rPr lang="ja-JP" altLang="en-US" sz="400" dirty="0">
                <a:latin typeface="ＭＳ ゴシック" panose="020B0609070205080204" pitchFamily="49" charset="-128"/>
                <a:ea typeface="ＭＳ ゴシック" panose="020B0609070205080204" pitchFamily="49" charset="-128"/>
              </a:rPr>
              <a:t>　「児童扶養手当の受給の対象となっている児童のうち</a:t>
            </a:r>
            <a:r>
              <a:rPr lang="en-US" altLang="ja-JP" sz="400" dirty="0">
                <a:latin typeface="ＭＳ ゴシック" panose="020B0609070205080204" pitchFamily="49" charset="-128"/>
                <a:ea typeface="ＭＳ ゴシック" panose="020B0609070205080204" pitchFamily="49" charset="-128"/>
              </a:rPr>
              <a:t>18</a:t>
            </a:r>
            <a:r>
              <a:rPr lang="ja-JP" altLang="en-US" sz="400" dirty="0">
                <a:latin typeface="ＭＳ ゴシック" panose="020B0609070205080204" pitchFamily="49" charset="-128"/>
                <a:ea typeface="ＭＳ ゴシック" panose="020B0609070205080204" pitchFamily="49" charset="-128"/>
              </a:rPr>
              <a:t>歳の年度末を超える児童数⑶」≦ 中表の「月末現在数⒄」の「受給者数（「都道府県・市等支給対象者</a:t>
            </a:r>
            <a:r>
              <a:rPr lang="en-US" altLang="ja-JP" sz="400" dirty="0">
                <a:latin typeface="ＭＳ ゴシック" panose="020B0609070205080204" pitchFamily="49" charset="-128"/>
                <a:ea typeface="ＭＳ ゴシック" panose="020B0609070205080204" pitchFamily="49" charset="-128"/>
              </a:rPr>
              <a:t>(03)</a:t>
            </a:r>
            <a:r>
              <a:rPr lang="ja-JP" altLang="en-US" sz="400" dirty="0">
                <a:latin typeface="ＭＳ ゴシック" panose="020B0609070205080204" pitchFamily="49" charset="-128"/>
                <a:ea typeface="ＭＳ ゴシック" panose="020B0609070205080204" pitchFamily="49" charset="-128"/>
              </a:rPr>
              <a:t>」＋「国支給対象者</a:t>
            </a:r>
            <a:r>
              <a:rPr lang="en-US" altLang="ja-JP" sz="400" dirty="0">
                <a:latin typeface="ＭＳ ゴシック" panose="020B0609070205080204" pitchFamily="49" charset="-128"/>
                <a:ea typeface="ＭＳ ゴシック" panose="020B0609070205080204" pitchFamily="49" charset="-128"/>
              </a:rPr>
              <a:t>(04)</a:t>
            </a:r>
            <a:r>
              <a:rPr lang="ja-JP" altLang="en-US" sz="400" dirty="0">
                <a:latin typeface="ＭＳ ゴシック" panose="020B0609070205080204" pitchFamily="49" charset="-128"/>
                <a:ea typeface="ＭＳ ゴシック" panose="020B0609070205080204" pitchFamily="49" charset="-128"/>
              </a:rPr>
              <a:t>」）」</a:t>
            </a:r>
          </a:p>
          <a:p>
            <a:pPr marL="108000" indent="-108000"/>
            <a:r>
              <a:rPr lang="ja-JP" altLang="en-US" sz="400" dirty="0">
                <a:latin typeface="ＭＳ ゴシック" panose="020B0609070205080204" pitchFamily="49" charset="-128"/>
                <a:ea typeface="ＭＳ ゴシック" panose="020B0609070205080204" pitchFamily="49" charset="-128"/>
              </a:rPr>
              <a:t>５年等満了月を迎えた児童扶養手当受給資格者（養育者を除く）</a:t>
            </a:r>
          </a:p>
          <a:p>
            <a:pPr marL="108000" indent="-108000"/>
            <a:r>
              <a:rPr lang="en-US" altLang="ja-JP" sz="400" dirty="0">
                <a:latin typeface="ＭＳ ゴシック" panose="020B0609070205080204" pitchFamily="49" charset="-128"/>
                <a:ea typeface="ＭＳ ゴシック" panose="020B0609070205080204" pitchFamily="49" charset="-128"/>
              </a:rPr>
              <a:t>27</a:t>
            </a:r>
            <a:r>
              <a:rPr lang="ja-JP" altLang="en-US" sz="400" dirty="0">
                <a:latin typeface="ＭＳ ゴシック" panose="020B0609070205080204" pitchFamily="49" charset="-128"/>
                <a:ea typeface="ＭＳ ゴシック" panose="020B0609070205080204" pitchFamily="49" charset="-128"/>
              </a:rPr>
              <a:t>　「前月末現在受給資格者数⑴」＝「前月分報告の月末現在受給資格者数⒂」</a:t>
            </a:r>
          </a:p>
          <a:p>
            <a:pPr marL="108000" indent="-108000"/>
            <a:r>
              <a:rPr lang="en-US" altLang="ja-JP" sz="400" dirty="0">
                <a:latin typeface="ＭＳ ゴシック" panose="020B0609070205080204" pitchFamily="49" charset="-128"/>
                <a:ea typeface="ＭＳ ゴシック" panose="020B0609070205080204" pitchFamily="49" charset="-128"/>
              </a:rPr>
              <a:t>28</a:t>
            </a:r>
            <a:r>
              <a:rPr lang="ja-JP" altLang="en-US" sz="400" dirty="0">
                <a:latin typeface="ＭＳ ゴシック" panose="020B0609070205080204" pitchFamily="49" charset="-128"/>
                <a:ea typeface="ＭＳ ゴシック" panose="020B0609070205080204" pitchFamily="49" charset="-128"/>
              </a:rPr>
              <a:t>　「一部支給停止者数（再掲）⑵」＝「前月分報告の一部支給停止者数</a:t>
            </a:r>
            <a:r>
              <a:rPr lang="en-US" altLang="ja-JP" sz="400" dirty="0">
                <a:latin typeface="ＭＳ ゴシック" panose="020B0609070205080204" pitchFamily="49" charset="-128"/>
                <a:ea typeface="ＭＳ ゴシック" panose="020B0609070205080204" pitchFamily="49" charset="-128"/>
              </a:rPr>
              <a:t>(22)</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29</a:t>
            </a:r>
            <a:r>
              <a:rPr lang="ja-JP" altLang="en-US" sz="400" dirty="0">
                <a:latin typeface="ＭＳ ゴシック" panose="020B0609070205080204" pitchFamily="49" charset="-128"/>
                <a:ea typeface="ＭＳ ゴシック" panose="020B0609070205080204" pitchFamily="49" charset="-128"/>
              </a:rPr>
              <a:t>　「月末現在受給資格者数⒂」の表側「受給資格者数」の「都道府県・市等支給対象者⑾」、「国支給対象者⑿」＝「前月末現在受給資格者数⑴」＋「５年等満了月を迎えた受給資格者数⑶」＋「受給資格者数⑸」－「受給資格者数⑺」－「受給資格喪失者数⑾」－「その他（法第</a:t>
            </a:r>
            <a:r>
              <a:rPr lang="en-US" altLang="ja-JP" sz="400" dirty="0">
                <a:latin typeface="ＭＳ ゴシック" panose="020B0609070205080204" pitchFamily="49" charset="-128"/>
                <a:ea typeface="ＭＳ ゴシック" panose="020B0609070205080204" pitchFamily="49" charset="-128"/>
              </a:rPr>
              <a:t>13</a:t>
            </a:r>
            <a:r>
              <a:rPr lang="ja-JP" altLang="en-US" sz="400" dirty="0">
                <a:latin typeface="ＭＳ ゴシック" panose="020B0609070205080204" pitchFamily="49" charset="-128"/>
                <a:ea typeface="ＭＳ ゴシック" panose="020B0609070205080204" pitchFamily="49" charset="-128"/>
              </a:rPr>
              <a:t>条の３の規定の対象外となった）⒀」</a:t>
            </a:r>
          </a:p>
          <a:p>
            <a:pPr marL="108000" indent="-108000"/>
            <a:r>
              <a:rPr lang="en-US" altLang="ja-JP" sz="400" dirty="0">
                <a:latin typeface="ＭＳ ゴシック" panose="020B0609070205080204" pitchFamily="49" charset="-128"/>
                <a:ea typeface="ＭＳ ゴシック" panose="020B0609070205080204" pitchFamily="49" charset="-128"/>
              </a:rPr>
              <a:t>30</a:t>
            </a:r>
            <a:r>
              <a:rPr lang="ja-JP" altLang="en-US" sz="400" dirty="0">
                <a:latin typeface="ＭＳ ゴシック" panose="020B0609070205080204" pitchFamily="49" charset="-128"/>
                <a:ea typeface="ＭＳ ゴシック" panose="020B0609070205080204" pitchFamily="49" charset="-128"/>
              </a:rPr>
              <a:t>　「一部支給停止者数</a:t>
            </a:r>
            <a:r>
              <a:rPr lang="en-US" altLang="ja-JP" sz="400" dirty="0">
                <a:latin typeface="ＭＳ ゴシック" panose="020B0609070205080204" pitchFamily="49" charset="-128"/>
                <a:ea typeface="ＭＳ ゴシック" panose="020B0609070205080204" pitchFamily="49" charset="-128"/>
              </a:rPr>
              <a:t>(22)</a:t>
            </a:r>
            <a:r>
              <a:rPr lang="ja-JP" altLang="en-US" sz="400" dirty="0">
                <a:latin typeface="ＭＳ ゴシック" panose="020B0609070205080204" pitchFamily="49" charset="-128"/>
                <a:ea typeface="ＭＳ ゴシック" panose="020B0609070205080204" pitchFamily="49" charset="-128"/>
              </a:rPr>
              <a:t>」の表側「受給資格者数」の「都道府県・市等支給対象者⑾」、「国支給対象者⑿」＝「一部支給停止者数（再掲）⑵」＋「一部支給停止者数⑷」＋「一部支給停止者数（再掲）⑹」－「一部支給停止者数（再掲）⑻」－「一部支給停止から一部支給停止適用除外⑼」＋「一部支給停止適用除外から一部支給停止⑽」－「一部支給停止者数（再掲）⑿」－「一部支給停止者数（再掲）⒁」</a:t>
            </a:r>
          </a:p>
          <a:p>
            <a:pPr marL="108000" indent="-108000"/>
            <a:r>
              <a:rPr lang="en-US" altLang="ja-JP" sz="400" dirty="0">
                <a:latin typeface="ＭＳ ゴシック" panose="020B0609070205080204" pitchFamily="49" charset="-128"/>
                <a:ea typeface="ＭＳ ゴシック" panose="020B0609070205080204" pitchFamily="49" charset="-128"/>
              </a:rPr>
              <a:t>31</a:t>
            </a:r>
            <a:r>
              <a:rPr lang="ja-JP" altLang="en-US" sz="400" dirty="0">
                <a:latin typeface="ＭＳ ゴシック" panose="020B0609070205080204" pitchFamily="49" charset="-128"/>
                <a:ea typeface="ＭＳ ゴシック" panose="020B0609070205080204" pitchFamily="49" charset="-128"/>
              </a:rPr>
              <a:t>　「月末現在受給資格者数⒂」の表側「受給資格者数」の「都道府県・市等支給対象者⑾」、「国支給対象者⑿」＝「一部支給停止適用除外者数⒃」＋「一部支給停止者数</a:t>
            </a:r>
            <a:r>
              <a:rPr lang="en-US" altLang="ja-JP" sz="400" dirty="0">
                <a:latin typeface="ＭＳ ゴシック" panose="020B0609070205080204" pitchFamily="49" charset="-128"/>
                <a:ea typeface="ＭＳ ゴシック" panose="020B0609070205080204" pitchFamily="49" charset="-128"/>
              </a:rPr>
              <a:t>(22)</a:t>
            </a:r>
            <a:r>
              <a:rPr lang="ja-JP" altLang="en-US" sz="400" dirty="0">
                <a:latin typeface="ＭＳ ゴシック" panose="020B0609070205080204" pitchFamily="49" charset="-128"/>
                <a:ea typeface="ＭＳ ゴシック" panose="020B0609070205080204" pitchFamily="49" charset="-128"/>
              </a:rPr>
              <a:t>」＋「その他</a:t>
            </a:r>
            <a:r>
              <a:rPr lang="en-US" altLang="ja-JP" sz="400" dirty="0">
                <a:latin typeface="ＭＳ ゴシック" panose="020B0609070205080204" pitchFamily="49" charset="-128"/>
                <a:ea typeface="ＭＳ ゴシック" panose="020B0609070205080204" pitchFamily="49" charset="-128"/>
              </a:rPr>
              <a:t>(23)</a:t>
            </a:r>
            <a:r>
              <a:rPr lang="ja-JP" altLang="en-US" sz="400" dirty="0">
                <a:latin typeface="ＭＳ ゴシック" panose="020B0609070205080204" pitchFamily="49" charset="-128"/>
                <a:ea typeface="ＭＳ ゴシック" panose="020B0609070205080204" pitchFamily="49" charset="-128"/>
              </a:rPr>
              <a:t>」</a:t>
            </a:r>
          </a:p>
          <a:p>
            <a:pPr marL="108000" indent="-108000"/>
            <a:r>
              <a:rPr lang="en-US" altLang="ja-JP" sz="400" dirty="0">
                <a:latin typeface="ＭＳ ゴシック" panose="020B0609070205080204" pitchFamily="49" charset="-128"/>
                <a:ea typeface="ＭＳ ゴシック" panose="020B0609070205080204" pitchFamily="49" charset="-128"/>
              </a:rPr>
              <a:t>32</a:t>
            </a:r>
            <a:r>
              <a:rPr lang="ja-JP" altLang="en-US" sz="400" dirty="0">
                <a:latin typeface="ＭＳ ゴシック" panose="020B0609070205080204" pitchFamily="49" charset="-128"/>
                <a:ea typeface="ＭＳ ゴシック" panose="020B0609070205080204" pitchFamily="49" charset="-128"/>
              </a:rPr>
              <a:t>　「一部支給停止適用除外者数⒃」の表側「受給資格者数」の「都道府県・市等支給対象者⑾」、「国支給対象者⑿」＝適用除外事由別内訳「就業中⒄」＋「求職活動中等⒅」＋「障害⒆」＋「負傷疾病⒇」＋「介護</a:t>
            </a:r>
            <a:r>
              <a:rPr lang="en-US" altLang="ja-JP" sz="400" dirty="0">
                <a:latin typeface="ＭＳ ゴシック" panose="020B0609070205080204" pitchFamily="49" charset="-128"/>
                <a:ea typeface="ＭＳ ゴシック" panose="020B0609070205080204" pitchFamily="49" charset="-128"/>
              </a:rPr>
              <a:t>(21)</a:t>
            </a:r>
            <a:r>
              <a:rPr lang="ja-JP" altLang="en-US" sz="400" dirty="0">
                <a:latin typeface="ＭＳ ゴシック" panose="020B0609070205080204" pitchFamily="49" charset="-128"/>
                <a:ea typeface="ＭＳ ゴシック" panose="020B0609070205080204" pitchFamily="49" charset="-128"/>
              </a:rPr>
              <a:t>」</a:t>
            </a:r>
          </a:p>
        </p:txBody>
      </p:sp>
      <p:pic>
        <p:nvPicPr>
          <p:cNvPr id="32" name="図 31">
            <a:extLst>
              <a:ext uri="{FF2B5EF4-FFF2-40B4-BE49-F238E27FC236}">
                <a16:creationId xmlns:a16="http://schemas.microsoft.com/office/drawing/2014/main" id="{77B52BDC-41DA-F198-DFF2-ED7A367B7B44}"/>
              </a:ext>
            </a:extLst>
          </p:cNvPr>
          <p:cNvPicPr>
            <a:picLocks noChangeAspect="1"/>
          </p:cNvPicPr>
          <p:nvPr/>
        </p:nvPicPr>
        <p:blipFill>
          <a:blip r:embed="rId3"/>
          <a:stretch>
            <a:fillRect/>
          </a:stretch>
        </p:blipFill>
        <p:spPr>
          <a:xfrm rot="5400000">
            <a:off x="50149" y="3674288"/>
            <a:ext cx="9468000" cy="2947554"/>
          </a:xfrm>
          <a:prstGeom prst="rect">
            <a:avLst/>
          </a:prstGeom>
        </p:spPr>
      </p:pic>
      <p:graphicFrame>
        <p:nvGraphicFramePr>
          <p:cNvPr id="2" name="表 1">
            <a:extLst>
              <a:ext uri="{FF2B5EF4-FFF2-40B4-BE49-F238E27FC236}">
                <a16:creationId xmlns:a16="http://schemas.microsoft.com/office/drawing/2014/main" id="{3855E776-C682-08D0-AB68-FA20F7CCA8CE}"/>
              </a:ext>
            </a:extLst>
          </p:cNvPr>
          <p:cNvGraphicFramePr>
            <a:graphicFrameLocks noGrp="1"/>
          </p:cNvGraphicFramePr>
          <p:nvPr>
            <p:extLst>
              <p:ext uri="{D42A27DB-BD31-4B8C-83A1-F6EECF244321}">
                <p14:modId xmlns:p14="http://schemas.microsoft.com/office/powerpoint/2010/main" val="3471050722"/>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906452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0757A66E-723E-4078-BAF6-EE2E3B8F1C23}"/>
              </a:ext>
            </a:extLst>
          </p:cNvPr>
          <p:cNvGraphicFramePr>
            <a:graphicFrameLocks noGrp="1"/>
          </p:cNvGraphicFramePr>
          <p:nvPr>
            <p:extLst>
              <p:ext uri="{D42A27DB-BD31-4B8C-83A1-F6EECF244321}">
                <p14:modId xmlns:p14="http://schemas.microsoft.com/office/powerpoint/2010/main" val="2507695843"/>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様式第８号－付表２　対象経費の実支出額及び過年度分支払取消額算定表</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7" name="図 6">
            <a:extLst>
              <a:ext uri="{FF2B5EF4-FFF2-40B4-BE49-F238E27FC236}">
                <a16:creationId xmlns:a16="http://schemas.microsoft.com/office/drawing/2014/main" id="{8C21D990-2E9E-88A1-4E04-51F26C3D2A82}"/>
              </a:ext>
            </a:extLst>
          </p:cNvPr>
          <p:cNvPicPr>
            <a:picLocks noChangeAspect="1"/>
          </p:cNvPicPr>
          <p:nvPr/>
        </p:nvPicPr>
        <p:blipFill>
          <a:blip r:embed="rId2"/>
          <a:stretch>
            <a:fillRect/>
          </a:stretch>
        </p:blipFill>
        <p:spPr>
          <a:xfrm rot="5400000">
            <a:off x="-1027209" y="2511296"/>
            <a:ext cx="8912418" cy="5514559"/>
          </a:xfrm>
          <a:prstGeom prst="rect">
            <a:avLst/>
          </a:prstGeom>
        </p:spPr>
      </p:pic>
      <p:graphicFrame>
        <p:nvGraphicFramePr>
          <p:cNvPr id="2" name="表 1">
            <a:extLst>
              <a:ext uri="{FF2B5EF4-FFF2-40B4-BE49-F238E27FC236}">
                <a16:creationId xmlns:a16="http://schemas.microsoft.com/office/drawing/2014/main" id="{9C58AEE9-C040-C6E9-2792-BD87925CD00D}"/>
              </a:ext>
            </a:extLst>
          </p:cNvPr>
          <p:cNvGraphicFramePr>
            <a:graphicFrameLocks noGrp="1"/>
          </p:cNvGraphicFramePr>
          <p:nvPr>
            <p:extLst>
              <p:ext uri="{D42A27DB-BD31-4B8C-83A1-F6EECF244321}">
                <p14:modId xmlns:p14="http://schemas.microsoft.com/office/powerpoint/2010/main" val="1614177739"/>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015018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4">
            <a:extLst>
              <a:ext uri="{FF2B5EF4-FFF2-40B4-BE49-F238E27FC236}">
                <a16:creationId xmlns:a16="http://schemas.microsoft.com/office/drawing/2014/main" id="{D46DA541-A46D-4C13-A3CC-1A183737A21F}"/>
              </a:ext>
            </a:extLst>
          </p:cNvPr>
          <p:cNvGraphicFramePr>
            <a:graphicFrameLocks noGrp="1"/>
          </p:cNvGraphicFramePr>
          <p:nvPr>
            <p:extLst>
              <p:ext uri="{D42A27DB-BD31-4B8C-83A1-F6EECF244321}">
                <p14:modId xmlns:p14="http://schemas.microsoft.com/office/powerpoint/2010/main" val="398640554"/>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様式第８号－付表３　受給者等の月別状況</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6" name="図 5">
            <a:extLst>
              <a:ext uri="{FF2B5EF4-FFF2-40B4-BE49-F238E27FC236}">
                <a16:creationId xmlns:a16="http://schemas.microsoft.com/office/drawing/2014/main" id="{303D377E-5691-B48E-3D88-C8F3C5E34F1A}"/>
              </a:ext>
            </a:extLst>
          </p:cNvPr>
          <p:cNvPicPr>
            <a:picLocks noChangeAspect="1"/>
          </p:cNvPicPr>
          <p:nvPr/>
        </p:nvPicPr>
        <p:blipFill>
          <a:blip r:embed="rId2"/>
          <a:stretch>
            <a:fillRect/>
          </a:stretch>
        </p:blipFill>
        <p:spPr>
          <a:xfrm rot="5400000">
            <a:off x="-927100" y="2432323"/>
            <a:ext cx="8712201" cy="5872723"/>
          </a:xfrm>
          <a:prstGeom prst="rect">
            <a:avLst/>
          </a:prstGeom>
        </p:spPr>
      </p:pic>
      <p:graphicFrame>
        <p:nvGraphicFramePr>
          <p:cNvPr id="2" name="表 1">
            <a:extLst>
              <a:ext uri="{FF2B5EF4-FFF2-40B4-BE49-F238E27FC236}">
                <a16:creationId xmlns:a16="http://schemas.microsoft.com/office/drawing/2014/main" id="{49F9F9E7-64BB-6B71-5E52-9359C7BFF9C1}"/>
              </a:ext>
            </a:extLst>
          </p:cNvPr>
          <p:cNvGraphicFramePr>
            <a:graphicFrameLocks noGrp="1"/>
          </p:cNvGraphicFramePr>
          <p:nvPr>
            <p:extLst>
              <p:ext uri="{D42A27DB-BD31-4B8C-83A1-F6EECF244321}">
                <p14:modId xmlns:p14="http://schemas.microsoft.com/office/powerpoint/2010/main" val="3024478234"/>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246794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64DD53DB-7115-45F4-AAD5-40536F664696}"/>
              </a:ext>
            </a:extLst>
          </p:cNvPr>
          <p:cNvGraphicFramePr>
            <a:graphicFrameLocks noGrp="1"/>
          </p:cNvGraphicFramePr>
          <p:nvPr>
            <p:extLst>
              <p:ext uri="{D42A27DB-BD31-4B8C-83A1-F6EECF244321}">
                <p14:modId xmlns:p14="http://schemas.microsoft.com/office/powerpoint/2010/main" val="3007175931"/>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様式第８号－付表４　支払調整</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11" name="図 10">
            <a:extLst>
              <a:ext uri="{FF2B5EF4-FFF2-40B4-BE49-F238E27FC236}">
                <a16:creationId xmlns:a16="http://schemas.microsoft.com/office/drawing/2014/main" id="{28C823CD-2795-9292-1EE4-D1A27AF1AEC7}"/>
              </a:ext>
            </a:extLst>
          </p:cNvPr>
          <p:cNvPicPr>
            <a:picLocks noChangeAspect="1"/>
          </p:cNvPicPr>
          <p:nvPr/>
        </p:nvPicPr>
        <p:blipFill>
          <a:blip r:embed="rId2"/>
          <a:stretch>
            <a:fillRect/>
          </a:stretch>
        </p:blipFill>
        <p:spPr>
          <a:xfrm rot="5400000">
            <a:off x="-1007090" y="2701886"/>
            <a:ext cx="8872180" cy="5173622"/>
          </a:xfrm>
          <a:prstGeom prst="rect">
            <a:avLst/>
          </a:prstGeom>
        </p:spPr>
      </p:pic>
      <p:graphicFrame>
        <p:nvGraphicFramePr>
          <p:cNvPr id="2" name="表 1">
            <a:extLst>
              <a:ext uri="{FF2B5EF4-FFF2-40B4-BE49-F238E27FC236}">
                <a16:creationId xmlns:a16="http://schemas.microsoft.com/office/drawing/2014/main" id="{570A4A1A-A3A7-FD74-ABD7-C4C6054E022E}"/>
              </a:ext>
            </a:extLst>
          </p:cNvPr>
          <p:cNvGraphicFramePr>
            <a:graphicFrameLocks noGrp="1"/>
          </p:cNvGraphicFramePr>
          <p:nvPr>
            <p:extLst>
              <p:ext uri="{D42A27DB-BD31-4B8C-83A1-F6EECF244321}">
                <p14:modId xmlns:p14="http://schemas.microsoft.com/office/powerpoint/2010/main" val="2784054914"/>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5795164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8FB69AA7-1E97-45AE-9D5F-6F27E141898C}"/>
              </a:ext>
            </a:extLst>
          </p:cNvPr>
          <p:cNvGraphicFramePr>
            <a:graphicFrameLocks noGrp="1"/>
          </p:cNvGraphicFramePr>
          <p:nvPr>
            <p:extLst>
              <p:ext uri="{D42A27DB-BD31-4B8C-83A1-F6EECF244321}">
                <p14:modId xmlns:p14="http://schemas.microsoft.com/office/powerpoint/2010/main" val="897265835"/>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様式第８号－付表５　現年度分支払取消額内訳</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7" name="図 6">
            <a:extLst>
              <a:ext uri="{FF2B5EF4-FFF2-40B4-BE49-F238E27FC236}">
                <a16:creationId xmlns:a16="http://schemas.microsoft.com/office/drawing/2014/main" id="{0703550C-7E29-C9B5-842D-A7BE859094AB}"/>
              </a:ext>
            </a:extLst>
          </p:cNvPr>
          <p:cNvPicPr>
            <a:picLocks noChangeAspect="1"/>
          </p:cNvPicPr>
          <p:nvPr/>
        </p:nvPicPr>
        <p:blipFill>
          <a:blip r:embed="rId2"/>
          <a:stretch>
            <a:fillRect/>
          </a:stretch>
        </p:blipFill>
        <p:spPr>
          <a:xfrm rot="5400000">
            <a:off x="-1057332" y="2702870"/>
            <a:ext cx="8972665" cy="5071165"/>
          </a:xfrm>
          <a:prstGeom prst="rect">
            <a:avLst/>
          </a:prstGeom>
        </p:spPr>
      </p:pic>
      <p:graphicFrame>
        <p:nvGraphicFramePr>
          <p:cNvPr id="2" name="表 1">
            <a:extLst>
              <a:ext uri="{FF2B5EF4-FFF2-40B4-BE49-F238E27FC236}">
                <a16:creationId xmlns:a16="http://schemas.microsoft.com/office/drawing/2014/main" id="{EF998D65-3669-A00B-066F-77ADE3913842}"/>
              </a:ext>
            </a:extLst>
          </p:cNvPr>
          <p:cNvGraphicFramePr>
            <a:graphicFrameLocks noGrp="1"/>
          </p:cNvGraphicFramePr>
          <p:nvPr>
            <p:extLst>
              <p:ext uri="{D42A27DB-BD31-4B8C-83A1-F6EECF244321}">
                <p14:modId xmlns:p14="http://schemas.microsoft.com/office/powerpoint/2010/main" val="667581257"/>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9560441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58382FB-1BC7-41CE-BDB0-0F13AA3748C8}"/>
              </a:ext>
            </a:extLst>
          </p:cNvPr>
          <p:cNvPicPr>
            <a:picLocks noChangeAspect="1"/>
          </p:cNvPicPr>
          <p:nvPr/>
        </p:nvPicPr>
        <p:blipFill>
          <a:blip r:embed="rId2"/>
          <a:stretch>
            <a:fillRect/>
          </a:stretch>
        </p:blipFill>
        <p:spPr>
          <a:xfrm>
            <a:off x="49091" y="1156913"/>
            <a:ext cx="6808909" cy="7927437"/>
          </a:xfrm>
          <a:prstGeom prst="rect">
            <a:avLst/>
          </a:prstGeom>
        </p:spPr>
      </p:pic>
      <p:graphicFrame>
        <p:nvGraphicFramePr>
          <p:cNvPr id="4" name="表 3">
            <a:extLst>
              <a:ext uri="{FF2B5EF4-FFF2-40B4-BE49-F238E27FC236}">
                <a16:creationId xmlns:a16="http://schemas.microsoft.com/office/drawing/2014/main" id="{11F3FACF-5EB0-4D1C-B142-24CB4D402759}"/>
              </a:ext>
            </a:extLst>
          </p:cNvPr>
          <p:cNvGraphicFramePr>
            <a:graphicFrameLocks noGrp="1"/>
          </p:cNvGraphicFramePr>
          <p:nvPr>
            <p:extLst>
              <p:ext uri="{D42A27DB-BD31-4B8C-83A1-F6EECF244321}">
                <p14:modId xmlns:p14="http://schemas.microsoft.com/office/powerpoint/2010/main" val="1634936802"/>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　児童扶養手当給付費国庫負担金に係る事業実績報告について</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3F726E25-6AB5-FCA7-52A0-A68CC5CB9292}"/>
              </a:ext>
            </a:extLst>
          </p:cNvPr>
          <p:cNvGraphicFramePr>
            <a:graphicFrameLocks noGrp="1"/>
          </p:cNvGraphicFramePr>
          <p:nvPr>
            <p:extLst>
              <p:ext uri="{D42A27DB-BD31-4B8C-83A1-F6EECF244321}">
                <p14:modId xmlns:p14="http://schemas.microsoft.com/office/powerpoint/2010/main" val="2783871413"/>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089973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A5A592F-C7C5-48C1-8045-21CC35E9590C}"/>
              </a:ext>
            </a:extLst>
          </p:cNvPr>
          <p:cNvPicPr>
            <a:picLocks noChangeAspect="1"/>
          </p:cNvPicPr>
          <p:nvPr/>
        </p:nvPicPr>
        <p:blipFill>
          <a:blip r:embed="rId2"/>
          <a:stretch>
            <a:fillRect/>
          </a:stretch>
        </p:blipFill>
        <p:spPr>
          <a:xfrm rot="5400000">
            <a:off x="-1173126" y="3273629"/>
            <a:ext cx="9204253" cy="4060489"/>
          </a:xfrm>
          <a:prstGeom prst="rect">
            <a:avLst/>
          </a:prstGeom>
        </p:spPr>
      </p:pic>
      <p:graphicFrame>
        <p:nvGraphicFramePr>
          <p:cNvPr id="5" name="表 4">
            <a:extLst>
              <a:ext uri="{FF2B5EF4-FFF2-40B4-BE49-F238E27FC236}">
                <a16:creationId xmlns:a16="http://schemas.microsoft.com/office/drawing/2014/main" id="{C0D96602-6108-4D46-8323-AA20DB59CCF8}"/>
              </a:ext>
            </a:extLst>
          </p:cNvPr>
          <p:cNvGraphicFramePr>
            <a:graphicFrameLocks noGrp="1"/>
          </p:cNvGraphicFramePr>
          <p:nvPr>
            <p:extLst>
              <p:ext uri="{D42A27DB-BD31-4B8C-83A1-F6EECF244321}">
                <p14:modId xmlns:p14="http://schemas.microsoft.com/office/powerpoint/2010/main" val="3607008775"/>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様式第９号－付表１　児童扶養手当給付費負担金精算書（都道府県分）</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B6BCAE26-242B-764B-2160-4B090F485049}"/>
              </a:ext>
            </a:extLst>
          </p:cNvPr>
          <p:cNvGraphicFramePr>
            <a:graphicFrameLocks noGrp="1"/>
          </p:cNvGraphicFramePr>
          <p:nvPr>
            <p:extLst>
              <p:ext uri="{D42A27DB-BD31-4B8C-83A1-F6EECF244321}">
                <p14:modId xmlns:p14="http://schemas.microsoft.com/office/powerpoint/2010/main" val="2400158493"/>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5362588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EB0EAF9C-D8DD-4EC1-8821-BE2A4660E059}"/>
              </a:ext>
            </a:extLst>
          </p:cNvPr>
          <p:cNvGraphicFramePr>
            <a:graphicFrameLocks noGrp="1"/>
          </p:cNvGraphicFramePr>
          <p:nvPr>
            <p:extLst>
              <p:ext uri="{D42A27DB-BD31-4B8C-83A1-F6EECF244321}">
                <p14:modId xmlns:p14="http://schemas.microsoft.com/office/powerpoint/2010/main" val="1303332237"/>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様式第９号－付表２　対象経費の実支出額及び過年度分支払取消額算定表（都道府県分）</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7" name="図 6">
            <a:extLst>
              <a:ext uri="{FF2B5EF4-FFF2-40B4-BE49-F238E27FC236}">
                <a16:creationId xmlns:a16="http://schemas.microsoft.com/office/drawing/2014/main" id="{9376FA0E-1F4F-606C-1AA5-4CF487A2A9A1}"/>
              </a:ext>
            </a:extLst>
          </p:cNvPr>
          <p:cNvPicPr>
            <a:picLocks noChangeAspect="1"/>
          </p:cNvPicPr>
          <p:nvPr/>
        </p:nvPicPr>
        <p:blipFill>
          <a:blip r:embed="rId2"/>
          <a:stretch>
            <a:fillRect/>
          </a:stretch>
        </p:blipFill>
        <p:spPr>
          <a:xfrm rot="5400000">
            <a:off x="-1094975" y="2674114"/>
            <a:ext cx="9047950" cy="5228755"/>
          </a:xfrm>
          <a:prstGeom prst="rect">
            <a:avLst/>
          </a:prstGeom>
        </p:spPr>
      </p:pic>
      <p:graphicFrame>
        <p:nvGraphicFramePr>
          <p:cNvPr id="2" name="表 1">
            <a:extLst>
              <a:ext uri="{FF2B5EF4-FFF2-40B4-BE49-F238E27FC236}">
                <a16:creationId xmlns:a16="http://schemas.microsoft.com/office/drawing/2014/main" id="{CE356F99-DD5B-CADC-987C-050C07BE1D5A}"/>
              </a:ext>
            </a:extLst>
          </p:cNvPr>
          <p:cNvGraphicFramePr>
            <a:graphicFrameLocks noGrp="1"/>
          </p:cNvGraphicFramePr>
          <p:nvPr>
            <p:extLst>
              <p:ext uri="{D42A27DB-BD31-4B8C-83A1-F6EECF244321}">
                <p14:modId xmlns:p14="http://schemas.microsoft.com/office/powerpoint/2010/main" val="2579750860"/>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5435470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98E06CE-8276-48D8-B48C-F7334BB98457}"/>
              </a:ext>
            </a:extLst>
          </p:cNvPr>
          <p:cNvGraphicFramePr>
            <a:graphicFrameLocks noGrp="1"/>
          </p:cNvGraphicFramePr>
          <p:nvPr>
            <p:extLst>
              <p:ext uri="{D42A27DB-BD31-4B8C-83A1-F6EECF244321}">
                <p14:modId xmlns:p14="http://schemas.microsoft.com/office/powerpoint/2010/main" val="2066837417"/>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様式第９号－付表３　受給者等の月別状況（都道府県分）</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7" name="図 6">
            <a:extLst>
              <a:ext uri="{FF2B5EF4-FFF2-40B4-BE49-F238E27FC236}">
                <a16:creationId xmlns:a16="http://schemas.microsoft.com/office/drawing/2014/main" id="{B6345CB7-090D-F9D7-97A5-6D7185896CC7}"/>
              </a:ext>
            </a:extLst>
          </p:cNvPr>
          <p:cNvPicPr>
            <a:picLocks noChangeAspect="1"/>
          </p:cNvPicPr>
          <p:nvPr/>
        </p:nvPicPr>
        <p:blipFill>
          <a:blip r:embed="rId2"/>
          <a:stretch>
            <a:fillRect/>
          </a:stretch>
        </p:blipFill>
        <p:spPr>
          <a:xfrm rot="5400000">
            <a:off x="-1026993" y="2556448"/>
            <a:ext cx="8911986" cy="5424687"/>
          </a:xfrm>
          <a:prstGeom prst="rect">
            <a:avLst/>
          </a:prstGeom>
        </p:spPr>
      </p:pic>
      <p:graphicFrame>
        <p:nvGraphicFramePr>
          <p:cNvPr id="2" name="表 1">
            <a:extLst>
              <a:ext uri="{FF2B5EF4-FFF2-40B4-BE49-F238E27FC236}">
                <a16:creationId xmlns:a16="http://schemas.microsoft.com/office/drawing/2014/main" id="{15EE536D-0796-181A-ADF6-B8679E25B16D}"/>
              </a:ext>
            </a:extLst>
          </p:cNvPr>
          <p:cNvGraphicFramePr>
            <a:graphicFrameLocks noGrp="1"/>
          </p:cNvGraphicFramePr>
          <p:nvPr>
            <p:extLst>
              <p:ext uri="{D42A27DB-BD31-4B8C-83A1-F6EECF244321}">
                <p14:modId xmlns:p14="http://schemas.microsoft.com/office/powerpoint/2010/main" val="2206085944"/>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6571252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B5F3CDAD-5E2A-449D-915C-4E57C09BC1BA}"/>
              </a:ext>
            </a:extLst>
          </p:cNvPr>
          <p:cNvGraphicFramePr>
            <a:graphicFrameLocks noGrp="1"/>
          </p:cNvGraphicFramePr>
          <p:nvPr>
            <p:extLst>
              <p:ext uri="{D42A27DB-BD31-4B8C-83A1-F6EECF244321}">
                <p14:modId xmlns:p14="http://schemas.microsoft.com/office/powerpoint/2010/main" val="4111381722"/>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様式第９号－付表４　支払調整（都道府県分）</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8" name="図 7">
            <a:extLst>
              <a:ext uri="{FF2B5EF4-FFF2-40B4-BE49-F238E27FC236}">
                <a16:creationId xmlns:a16="http://schemas.microsoft.com/office/drawing/2014/main" id="{09378DCA-D163-0602-C2BE-55ECE45A1D19}"/>
              </a:ext>
            </a:extLst>
          </p:cNvPr>
          <p:cNvPicPr>
            <a:picLocks noChangeAspect="1"/>
          </p:cNvPicPr>
          <p:nvPr/>
        </p:nvPicPr>
        <p:blipFill>
          <a:blip r:embed="rId2"/>
          <a:stretch>
            <a:fillRect/>
          </a:stretch>
        </p:blipFill>
        <p:spPr>
          <a:xfrm rot="5400000">
            <a:off x="-1118433" y="2461530"/>
            <a:ext cx="9094867" cy="5417899"/>
          </a:xfrm>
          <a:prstGeom prst="rect">
            <a:avLst/>
          </a:prstGeom>
        </p:spPr>
      </p:pic>
      <p:graphicFrame>
        <p:nvGraphicFramePr>
          <p:cNvPr id="2" name="表 1">
            <a:extLst>
              <a:ext uri="{FF2B5EF4-FFF2-40B4-BE49-F238E27FC236}">
                <a16:creationId xmlns:a16="http://schemas.microsoft.com/office/drawing/2014/main" id="{0E57E9FF-4873-99DD-E3CB-666C29E4FEED}"/>
              </a:ext>
            </a:extLst>
          </p:cNvPr>
          <p:cNvGraphicFramePr>
            <a:graphicFrameLocks noGrp="1"/>
          </p:cNvGraphicFramePr>
          <p:nvPr>
            <p:extLst>
              <p:ext uri="{D42A27DB-BD31-4B8C-83A1-F6EECF244321}">
                <p14:modId xmlns:p14="http://schemas.microsoft.com/office/powerpoint/2010/main" val="2564185805"/>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9463206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F52ABDEC-015A-4287-AC5F-404DECFBFC12}"/>
              </a:ext>
            </a:extLst>
          </p:cNvPr>
          <p:cNvGraphicFramePr>
            <a:graphicFrameLocks noGrp="1"/>
          </p:cNvGraphicFramePr>
          <p:nvPr>
            <p:extLst>
              <p:ext uri="{D42A27DB-BD31-4B8C-83A1-F6EECF244321}">
                <p14:modId xmlns:p14="http://schemas.microsoft.com/office/powerpoint/2010/main" val="2624029955"/>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様式第９号－付表５　現年度分支払取消額内訳（都道府県分）</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8" name="図 7">
            <a:extLst>
              <a:ext uri="{FF2B5EF4-FFF2-40B4-BE49-F238E27FC236}">
                <a16:creationId xmlns:a16="http://schemas.microsoft.com/office/drawing/2014/main" id="{47F707AC-E1CF-3A68-4AAC-53C502B2B480}"/>
              </a:ext>
            </a:extLst>
          </p:cNvPr>
          <p:cNvPicPr>
            <a:picLocks noChangeAspect="1"/>
          </p:cNvPicPr>
          <p:nvPr/>
        </p:nvPicPr>
        <p:blipFill>
          <a:blip r:embed="rId2"/>
          <a:stretch>
            <a:fillRect/>
          </a:stretch>
        </p:blipFill>
        <p:spPr>
          <a:xfrm rot="5400000">
            <a:off x="-1009650" y="2681509"/>
            <a:ext cx="8877300" cy="5012881"/>
          </a:xfrm>
          <a:prstGeom prst="rect">
            <a:avLst/>
          </a:prstGeom>
        </p:spPr>
      </p:pic>
      <p:graphicFrame>
        <p:nvGraphicFramePr>
          <p:cNvPr id="2" name="表 1">
            <a:extLst>
              <a:ext uri="{FF2B5EF4-FFF2-40B4-BE49-F238E27FC236}">
                <a16:creationId xmlns:a16="http://schemas.microsoft.com/office/drawing/2014/main" id="{A79E8AF4-2186-0E8C-4A00-0C19C98719C1}"/>
              </a:ext>
            </a:extLst>
          </p:cNvPr>
          <p:cNvGraphicFramePr>
            <a:graphicFrameLocks noGrp="1"/>
          </p:cNvGraphicFramePr>
          <p:nvPr>
            <p:extLst>
              <p:ext uri="{D42A27DB-BD31-4B8C-83A1-F6EECF244321}">
                <p14:modId xmlns:p14="http://schemas.microsoft.com/office/powerpoint/2010/main" val="1260753361"/>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0200069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427191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14E8A411-A717-40AB-81A4-18EED0AF4D54}"/>
              </a:ext>
            </a:extLst>
          </p:cNvPr>
          <p:cNvGraphicFramePr>
            <a:graphicFrameLocks noGrp="1"/>
          </p:cNvGraphicFramePr>
          <p:nvPr>
            <p:extLst>
              <p:ext uri="{D42A27DB-BD31-4B8C-83A1-F6EECF244321}">
                <p14:modId xmlns:p14="http://schemas.microsoft.com/office/powerpoint/2010/main" val="1585607300"/>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執行状況調べ</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pSp>
        <p:nvGrpSpPr>
          <p:cNvPr id="5" name="グループ化 4">
            <a:extLst>
              <a:ext uri="{FF2B5EF4-FFF2-40B4-BE49-F238E27FC236}">
                <a16:creationId xmlns:a16="http://schemas.microsoft.com/office/drawing/2014/main" id="{CEBB56ED-5CC8-C3EA-2751-EB847C979B8F}"/>
              </a:ext>
            </a:extLst>
          </p:cNvPr>
          <p:cNvGrpSpPr/>
          <p:nvPr/>
        </p:nvGrpSpPr>
        <p:grpSpPr>
          <a:xfrm>
            <a:off x="342900" y="552450"/>
            <a:ext cx="6322754" cy="8801100"/>
            <a:chOff x="342900" y="552450"/>
            <a:chExt cx="6322754" cy="8801100"/>
          </a:xfrm>
        </p:grpSpPr>
        <p:pic>
          <p:nvPicPr>
            <p:cNvPr id="3" name="図 2">
              <a:extLst>
                <a:ext uri="{FF2B5EF4-FFF2-40B4-BE49-F238E27FC236}">
                  <a16:creationId xmlns:a16="http://schemas.microsoft.com/office/drawing/2014/main" id="{4F95D547-2BB8-F369-B198-B4345D73EAAE}"/>
                </a:ext>
              </a:extLst>
            </p:cNvPr>
            <p:cNvPicPr>
              <a:picLocks noChangeAspect="1"/>
            </p:cNvPicPr>
            <p:nvPr/>
          </p:nvPicPr>
          <p:blipFill>
            <a:blip r:embed="rId3"/>
            <a:stretch>
              <a:fillRect/>
            </a:stretch>
          </p:blipFill>
          <p:spPr>
            <a:xfrm>
              <a:off x="493454" y="552450"/>
              <a:ext cx="6172200" cy="8801100"/>
            </a:xfrm>
            <a:prstGeom prst="rect">
              <a:avLst/>
            </a:prstGeom>
          </p:spPr>
        </p:pic>
        <p:sp>
          <p:nvSpPr>
            <p:cNvPr id="2" name="正方形/長方形 1">
              <a:extLst>
                <a:ext uri="{FF2B5EF4-FFF2-40B4-BE49-F238E27FC236}">
                  <a16:creationId xmlns:a16="http://schemas.microsoft.com/office/drawing/2014/main" id="{73EB43CF-4159-BBA2-0E9F-C26A18BF9CC2}"/>
                </a:ext>
              </a:extLst>
            </p:cNvPr>
            <p:cNvSpPr/>
            <p:nvPr/>
          </p:nvSpPr>
          <p:spPr>
            <a:xfrm>
              <a:off x="342900" y="8883650"/>
              <a:ext cx="317500" cy="2353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6" name="表 5">
            <a:extLst>
              <a:ext uri="{FF2B5EF4-FFF2-40B4-BE49-F238E27FC236}">
                <a16:creationId xmlns:a16="http://schemas.microsoft.com/office/drawing/2014/main" id="{50ED1CFF-AB76-1798-4D6A-915AA203EE13}"/>
              </a:ext>
            </a:extLst>
          </p:cNvPr>
          <p:cNvGraphicFramePr>
            <a:graphicFrameLocks noGrp="1"/>
          </p:cNvGraphicFramePr>
          <p:nvPr>
            <p:extLst>
              <p:ext uri="{D42A27DB-BD31-4B8C-83A1-F6EECF244321}">
                <p14:modId xmlns:p14="http://schemas.microsoft.com/office/powerpoint/2010/main" val="2743539480"/>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247467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C430C41-6BFA-4880-8CBD-496816F97849}"/>
              </a:ext>
            </a:extLst>
          </p:cNvPr>
          <p:cNvPicPr>
            <a:picLocks noChangeAspect="1"/>
          </p:cNvPicPr>
          <p:nvPr/>
        </p:nvPicPr>
        <p:blipFill>
          <a:blip r:embed="rId2"/>
          <a:stretch>
            <a:fillRect/>
          </a:stretch>
        </p:blipFill>
        <p:spPr>
          <a:xfrm rot="5400000">
            <a:off x="-891364" y="2435033"/>
            <a:ext cx="8640728" cy="5989326"/>
          </a:xfrm>
          <a:prstGeom prst="rect">
            <a:avLst/>
          </a:prstGeom>
        </p:spPr>
      </p:pic>
      <p:graphicFrame>
        <p:nvGraphicFramePr>
          <p:cNvPr id="4" name="表 3">
            <a:extLst>
              <a:ext uri="{FF2B5EF4-FFF2-40B4-BE49-F238E27FC236}">
                <a16:creationId xmlns:a16="http://schemas.microsoft.com/office/drawing/2014/main" id="{F07059AB-28F8-4A5E-82E2-294F1941DB31}"/>
              </a:ext>
            </a:extLst>
          </p:cNvPr>
          <p:cNvGraphicFramePr>
            <a:graphicFrameLocks noGrp="1"/>
          </p:cNvGraphicFramePr>
          <p:nvPr>
            <p:extLst>
              <p:ext uri="{D42A27DB-BD31-4B8C-83A1-F6EECF244321}">
                <p14:modId xmlns:p14="http://schemas.microsoft.com/office/powerpoint/2010/main" val="184217954"/>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様式第９号－付表６　児童扶養手当給付費市等分国庫負担金所要額市等別内訳書</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DA86939A-61D5-0D02-28C1-788E3FF325FD}"/>
              </a:ext>
            </a:extLst>
          </p:cNvPr>
          <p:cNvGraphicFramePr>
            <a:graphicFrameLocks noGrp="1"/>
          </p:cNvGraphicFramePr>
          <p:nvPr>
            <p:extLst>
              <p:ext uri="{D42A27DB-BD31-4B8C-83A1-F6EECF244321}">
                <p14:modId xmlns:p14="http://schemas.microsoft.com/office/powerpoint/2010/main" val="3155502449"/>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0200070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9293154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676C4F8-2E55-4436-891E-343A5B103657}"/>
              </a:ext>
            </a:extLst>
          </p:cNvPr>
          <p:cNvGraphicFramePr>
            <a:graphicFrameLocks noGrp="1"/>
          </p:cNvGraphicFramePr>
          <p:nvPr>
            <p:extLst>
              <p:ext uri="{D42A27DB-BD31-4B8C-83A1-F6EECF244321}">
                <p14:modId xmlns:p14="http://schemas.microsoft.com/office/powerpoint/2010/main" val="4244812743"/>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様式第９号－付表７　対象経費の実支出額及び過年度分支払取消額算定表（市等分）</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7" name="図 6">
            <a:extLst>
              <a:ext uri="{FF2B5EF4-FFF2-40B4-BE49-F238E27FC236}">
                <a16:creationId xmlns:a16="http://schemas.microsoft.com/office/drawing/2014/main" id="{5EDBD3D7-845A-796B-08B3-A37F81E3EEA6}"/>
              </a:ext>
            </a:extLst>
          </p:cNvPr>
          <p:cNvPicPr>
            <a:picLocks noChangeAspect="1"/>
          </p:cNvPicPr>
          <p:nvPr/>
        </p:nvPicPr>
        <p:blipFill>
          <a:blip r:embed="rId2"/>
          <a:srcRect t="227" r="4467"/>
          <a:stretch>
            <a:fillRect/>
          </a:stretch>
        </p:blipFill>
        <p:spPr>
          <a:xfrm rot="5400000">
            <a:off x="-969473" y="2550344"/>
            <a:ext cx="8784749" cy="5354547"/>
          </a:xfrm>
          <a:prstGeom prst="rect">
            <a:avLst/>
          </a:prstGeom>
        </p:spPr>
      </p:pic>
      <p:graphicFrame>
        <p:nvGraphicFramePr>
          <p:cNvPr id="2" name="表 1">
            <a:extLst>
              <a:ext uri="{FF2B5EF4-FFF2-40B4-BE49-F238E27FC236}">
                <a16:creationId xmlns:a16="http://schemas.microsoft.com/office/drawing/2014/main" id="{E4A514FC-C657-2F32-C753-9365B661DF12}"/>
              </a:ext>
            </a:extLst>
          </p:cNvPr>
          <p:cNvGraphicFramePr>
            <a:graphicFrameLocks noGrp="1"/>
          </p:cNvGraphicFramePr>
          <p:nvPr>
            <p:extLst>
              <p:ext uri="{D42A27DB-BD31-4B8C-83A1-F6EECF244321}">
                <p14:modId xmlns:p14="http://schemas.microsoft.com/office/powerpoint/2010/main" val="3387912534"/>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0200071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3558510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25F6DAD8-7C3C-4886-8C69-C1A986492B37}"/>
              </a:ext>
            </a:extLst>
          </p:cNvPr>
          <p:cNvGraphicFramePr>
            <a:graphicFrameLocks noGrp="1"/>
          </p:cNvGraphicFramePr>
          <p:nvPr>
            <p:extLst>
              <p:ext uri="{D42A27DB-BD31-4B8C-83A1-F6EECF244321}">
                <p14:modId xmlns:p14="http://schemas.microsoft.com/office/powerpoint/2010/main" val="715290244"/>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dirty="0">
                          <a:solidFill>
                            <a:schemeClr val="tx1"/>
                          </a:solidFill>
                          <a:latin typeface="ＭＳ ゴシック" panose="020B0609070205080204" pitchFamily="49" charset="-128"/>
                          <a:ea typeface="ＭＳ ゴシック" panose="020B0609070205080204" pitchFamily="49" charset="-128"/>
                        </a:rPr>
                        <a:t>17.</a:t>
                      </a:r>
                      <a:r>
                        <a:rPr kumimoji="1" lang="ja-JP" altLang="en-US" sz="1000" b="0" dirty="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様式第９号－付表８　受給者等の月別状況（市等分）</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7" name="図 6">
            <a:extLst>
              <a:ext uri="{FF2B5EF4-FFF2-40B4-BE49-F238E27FC236}">
                <a16:creationId xmlns:a16="http://schemas.microsoft.com/office/drawing/2014/main" id="{3AA1BBE8-F05D-7C23-61BB-436442CB3FA3}"/>
              </a:ext>
            </a:extLst>
          </p:cNvPr>
          <p:cNvPicPr>
            <a:picLocks noChangeAspect="1"/>
          </p:cNvPicPr>
          <p:nvPr/>
        </p:nvPicPr>
        <p:blipFill>
          <a:blip r:embed="rId2"/>
          <a:stretch>
            <a:fillRect/>
          </a:stretch>
        </p:blipFill>
        <p:spPr>
          <a:xfrm rot="5400000">
            <a:off x="-629772" y="2303851"/>
            <a:ext cx="8117544" cy="5966173"/>
          </a:xfrm>
          <a:prstGeom prst="rect">
            <a:avLst/>
          </a:prstGeom>
        </p:spPr>
      </p:pic>
      <p:graphicFrame>
        <p:nvGraphicFramePr>
          <p:cNvPr id="2" name="表 1">
            <a:extLst>
              <a:ext uri="{FF2B5EF4-FFF2-40B4-BE49-F238E27FC236}">
                <a16:creationId xmlns:a16="http://schemas.microsoft.com/office/drawing/2014/main" id="{F6483FEB-D4D6-4F7D-C6B0-528EF844CEDC}"/>
              </a:ext>
            </a:extLst>
          </p:cNvPr>
          <p:cNvGraphicFramePr>
            <a:graphicFrameLocks noGrp="1"/>
          </p:cNvGraphicFramePr>
          <p:nvPr>
            <p:extLst>
              <p:ext uri="{D42A27DB-BD31-4B8C-83A1-F6EECF244321}">
                <p14:modId xmlns:p14="http://schemas.microsoft.com/office/powerpoint/2010/main" val="4057365574"/>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0200072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0850791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0EDD8016-D1C8-42E9-9B83-427EFA2EB42F}"/>
              </a:ext>
            </a:extLst>
          </p:cNvPr>
          <p:cNvGraphicFramePr>
            <a:graphicFrameLocks noGrp="1"/>
          </p:cNvGraphicFramePr>
          <p:nvPr>
            <p:extLst>
              <p:ext uri="{D42A27DB-BD31-4B8C-83A1-F6EECF244321}">
                <p14:modId xmlns:p14="http://schemas.microsoft.com/office/powerpoint/2010/main" val="2450133210"/>
              </p:ext>
            </p:extLst>
          </p:nvPr>
        </p:nvGraphicFramePr>
        <p:xfrm>
          <a:off x="84205" y="176582"/>
          <a:ext cx="6588000" cy="251460"/>
        </p:xfrm>
        <a:graphic>
          <a:graphicData uri="http://schemas.openxmlformats.org/drawingml/2006/table">
            <a:tbl>
              <a:tblPr firstRow="1" bandRow="1">
                <a:tableStyleId>{5C22544A-7EE6-4342-B048-85BDC9FD1C3A}</a:tableStyleId>
              </a:tblPr>
              <a:tblGrid>
                <a:gridCol w="1109157">
                  <a:extLst>
                    <a:ext uri="{9D8B030D-6E8A-4147-A177-3AD203B41FA5}">
                      <a16:colId xmlns:a16="http://schemas.microsoft.com/office/drawing/2014/main" val="946548730"/>
                    </a:ext>
                  </a:extLst>
                </a:gridCol>
                <a:gridCol w="5478843">
                  <a:extLst>
                    <a:ext uri="{9D8B030D-6E8A-4147-A177-3AD203B41FA5}">
                      <a16:colId xmlns:a16="http://schemas.microsoft.com/office/drawing/2014/main" val="4165498628"/>
                    </a:ext>
                  </a:extLst>
                </a:gridCol>
              </a:tblGrid>
              <a:tr h="23626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ＭＳ ゴシック" panose="020B0609070205080204" pitchFamily="49" charset="-128"/>
                          <a:ea typeface="ＭＳ ゴシック" panose="020B0609070205080204" pitchFamily="49" charset="-128"/>
                        </a:rPr>
                        <a:t>17.</a:t>
                      </a:r>
                      <a:r>
                        <a:rPr kumimoji="1" lang="ja-JP" altLang="en-US" sz="1050" b="0">
                          <a:solidFill>
                            <a:schemeClr val="tx1"/>
                          </a:solidFill>
                          <a:latin typeface="ＭＳ ゴシック" panose="020B0609070205080204" pitchFamily="49" charset="-128"/>
                          <a:ea typeface="ＭＳ ゴシック" panose="020B0609070205080204" pitchFamily="49" charset="-128"/>
                        </a:rPr>
                        <a:t>統計・報告</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ＭＳ ゴシック" panose="020B0609070205080204" pitchFamily="49" charset="-128"/>
                          <a:ea typeface="ＭＳ ゴシック" panose="020B0609070205080204" pitchFamily="49" charset="-128"/>
                          <a:cs typeface="+mn-cs"/>
                        </a:rPr>
                        <a:t>様式第９号－付表９　支払調整（市等分）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10" name="図 9">
            <a:extLst>
              <a:ext uri="{FF2B5EF4-FFF2-40B4-BE49-F238E27FC236}">
                <a16:creationId xmlns:a16="http://schemas.microsoft.com/office/drawing/2014/main" id="{AF31776C-8DE0-8F82-2976-E6B5D5313958}"/>
              </a:ext>
            </a:extLst>
          </p:cNvPr>
          <p:cNvPicPr>
            <a:picLocks noChangeAspect="1"/>
          </p:cNvPicPr>
          <p:nvPr/>
        </p:nvPicPr>
        <p:blipFill>
          <a:blip r:embed="rId2"/>
          <a:stretch>
            <a:fillRect/>
          </a:stretch>
        </p:blipFill>
        <p:spPr>
          <a:xfrm rot="5400000">
            <a:off x="-1044309" y="2571324"/>
            <a:ext cx="8946618" cy="5189333"/>
          </a:xfrm>
          <a:prstGeom prst="rect">
            <a:avLst/>
          </a:prstGeom>
        </p:spPr>
      </p:pic>
      <p:graphicFrame>
        <p:nvGraphicFramePr>
          <p:cNvPr id="2" name="表 1">
            <a:extLst>
              <a:ext uri="{FF2B5EF4-FFF2-40B4-BE49-F238E27FC236}">
                <a16:creationId xmlns:a16="http://schemas.microsoft.com/office/drawing/2014/main" id="{AD29E197-1120-9F03-EBFF-3823BE4C92BF}"/>
              </a:ext>
            </a:extLst>
          </p:cNvPr>
          <p:cNvGraphicFramePr>
            <a:graphicFrameLocks noGrp="1"/>
          </p:cNvGraphicFramePr>
          <p:nvPr>
            <p:extLst>
              <p:ext uri="{D42A27DB-BD31-4B8C-83A1-F6EECF244321}">
                <p14:modId xmlns:p14="http://schemas.microsoft.com/office/powerpoint/2010/main" val="6933609"/>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0200073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23395287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317FAD25-1A2A-4148-AA2C-C8BD0FF0EB65}"/>
              </a:ext>
            </a:extLst>
          </p:cNvPr>
          <p:cNvGraphicFramePr>
            <a:graphicFrameLocks noGrp="1"/>
          </p:cNvGraphicFramePr>
          <p:nvPr>
            <p:extLst>
              <p:ext uri="{D42A27DB-BD31-4B8C-83A1-F6EECF244321}">
                <p14:modId xmlns:p14="http://schemas.microsoft.com/office/powerpoint/2010/main" val="3025123939"/>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様式第９号－付表１０　現年度分支払取消額内訳（市等分）</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7" name="図 6">
            <a:extLst>
              <a:ext uri="{FF2B5EF4-FFF2-40B4-BE49-F238E27FC236}">
                <a16:creationId xmlns:a16="http://schemas.microsoft.com/office/drawing/2014/main" id="{D6F6E9EC-31F4-D09D-FBA3-D374228F2C88}"/>
              </a:ext>
            </a:extLst>
          </p:cNvPr>
          <p:cNvPicPr>
            <a:picLocks noChangeAspect="1"/>
          </p:cNvPicPr>
          <p:nvPr/>
        </p:nvPicPr>
        <p:blipFill>
          <a:blip r:embed="rId2"/>
          <a:stretch>
            <a:fillRect/>
          </a:stretch>
        </p:blipFill>
        <p:spPr>
          <a:xfrm rot="5400000">
            <a:off x="-1106313" y="2807818"/>
            <a:ext cx="9070626" cy="4906419"/>
          </a:xfrm>
          <a:prstGeom prst="rect">
            <a:avLst/>
          </a:prstGeom>
        </p:spPr>
      </p:pic>
      <p:graphicFrame>
        <p:nvGraphicFramePr>
          <p:cNvPr id="2" name="表 1">
            <a:extLst>
              <a:ext uri="{FF2B5EF4-FFF2-40B4-BE49-F238E27FC236}">
                <a16:creationId xmlns:a16="http://schemas.microsoft.com/office/drawing/2014/main" id="{B4A3FD0C-C3EC-EEAA-3D31-3F7680F7B264}"/>
              </a:ext>
            </a:extLst>
          </p:cNvPr>
          <p:cNvGraphicFramePr>
            <a:graphicFrameLocks noGrp="1"/>
          </p:cNvGraphicFramePr>
          <p:nvPr>
            <p:extLst>
              <p:ext uri="{D42A27DB-BD31-4B8C-83A1-F6EECF244321}">
                <p14:modId xmlns:p14="http://schemas.microsoft.com/office/powerpoint/2010/main" val="968416126"/>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0200074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289595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0881" y="934097"/>
            <a:ext cx="714615" cy="179249"/>
          </a:xfrm>
          <a:prstGeom prst="rect">
            <a:avLst/>
          </a:prstGeom>
        </p:spPr>
        <p:txBody>
          <a:bodyPr vert="horz" wrap="square" lIns="0" tIns="11526" rIns="0" bIns="0" rtlCol="0">
            <a:spAutoFit/>
          </a:bodyPr>
          <a:lstStyle/>
          <a:p>
            <a:pPr marL="11527">
              <a:spcBef>
                <a:spcPts val="91"/>
              </a:spcBef>
            </a:pPr>
            <a:r>
              <a:rPr sz="1089">
                <a:latin typeface="ＭＳ ゴシック"/>
                <a:cs typeface="ＭＳ ゴシック"/>
              </a:rPr>
              <a:t>様式第２号</a:t>
            </a:r>
          </a:p>
        </p:txBody>
      </p:sp>
      <p:sp>
        <p:nvSpPr>
          <p:cNvPr id="3" name="object 3"/>
          <p:cNvSpPr txBox="1"/>
          <p:nvPr/>
        </p:nvSpPr>
        <p:spPr>
          <a:xfrm>
            <a:off x="5175196" y="1100073"/>
            <a:ext cx="161365" cy="401874"/>
          </a:xfrm>
          <a:prstGeom prst="rect">
            <a:avLst/>
          </a:prstGeom>
        </p:spPr>
        <p:txBody>
          <a:bodyPr vert="horz" wrap="square" lIns="0" tIns="11526" rIns="0" bIns="0" rtlCol="0">
            <a:spAutoFit/>
          </a:bodyPr>
          <a:lstStyle/>
          <a:p>
            <a:pPr marL="11527" marR="4611">
              <a:lnSpc>
                <a:spcPct val="125000"/>
              </a:lnSpc>
              <a:spcBef>
                <a:spcPts val="91"/>
              </a:spcBef>
            </a:pPr>
            <a:r>
              <a:rPr sz="1089">
                <a:latin typeface="ＭＳ 明朝"/>
                <a:cs typeface="ＭＳ 明朝"/>
              </a:rPr>
              <a:t>番 年</a:t>
            </a:r>
          </a:p>
        </p:txBody>
      </p:sp>
      <p:sp>
        <p:nvSpPr>
          <p:cNvPr id="4" name="object 4"/>
          <p:cNvSpPr txBox="1"/>
          <p:nvPr/>
        </p:nvSpPr>
        <p:spPr>
          <a:xfrm>
            <a:off x="6005072" y="1100073"/>
            <a:ext cx="161365" cy="401874"/>
          </a:xfrm>
          <a:prstGeom prst="rect">
            <a:avLst/>
          </a:prstGeom>
        </p:spPr>
        <p:txBody>
          <a:bodyPr vert="horz" wrap="square" lIns="0" tIns="11526" rIns="0" bIns="0" rtlCol="0">
            <a:spAutoFit/>
          </a:bodyPr>
          <a:lstStyle/>
          <a:p>
            <a:pPr marL="11527" marR="4611">
              <a:lnSpc>
                <a:spcPct val="125000"/>
              </a:lnSpc>
              <a:spcBef>
                <a:spcPts val="91"/>
              </a:spcBef>
            </a:pPr>
            <a:r>
              <a:rPr sz="1089">
                <a:latin typeface="ＭＳ 明朝"/>
                <a:cs typeface="ＭＳ 明朝"/>
              </a:rPr>
              <a:t>号 日</a:t>
            </a:r>
          </a:p>
        </p:txBody>
      </p:sp>
      <p:sp>
        <p:nvSpPr>
          <p:cNvPr id="5" name="object 5"/>
          <p:cNvSpPr txBox="1"/>
          <p:nvPr/>
        </p:nvSpPr>
        <p:spPr>
          <a:xfrm>
            <a:off x="5590134" y="1349035"/>
            <a:ext cx="161365"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月</a:t>
            </a:r>
          </a:p>
        </p:txBody>
      </p:sp>
      <p:sp>
        <p:nvSpPr>
          <p:cNvPr id="6" name="object 6"/>
          <p:cNvSpPr txBox="1"/>
          <p:nvPr/>
        </p:nvSpPr>
        <p:spPr>
          <a:xfrm>
            <a:off x="887506" y="1971441"/>
            <a:ext cx="1267866"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○○厚生（支）局長</a:t>
            </a:r>
          </a:p>
        </p:txBody>
      </p:sp>
      <p:sp>
        <p:nvSpPr>
          <p:cNvPr id="7" name="object 7"/>
          <p:cNvSpPr txBox="1"/>
          <p:nvPr/>
        </p:nvSpPr>
        <p:spPr>
          <a:xfrm>
            <a:off x="2408944" y="1971441"/>
            <a:ext cx="161365"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殿</a:t>
            </a:r>
          </a:p>
        </p:txBody>
      </p:sp>
      <p:sp>
        <p:nvSpPr>
          <p:cNvPr id="8" name="object 8"/>
          <p:cNvSpPr txBox="1"/>
          <p:nvPr/>
        </p:nvSpPr>
        <p:spPr>
          <a:xfrm>
            <a:off x="4483633" y="2137417"/>
            <a:ext cx="852928" cy="401874"/>
          </a:xfrm>
          <a:prstGeom prst="rect">
            <a:avLst/>
          </a:prstGeom>
        </p:spPr>
        <p:txBody>
          <a:bodyPr vert="horz" wrap="square" lIns="0" tIns="11526" rIns="0" bIns="0" rtlCol="0">
            <a:spAutoFit/>
          </a:bodyPr>
          <a:lstStyle/>
          <a:p>
            <a:pPr marL="11527" marR="4611">
              <a:lnSpc>
                <a:spcPct val="125000"/>
              </a:lnSpc>
              <a:spcBef>
                <a:spcPts val="91"/>
              </a:spcBef>
            </a:pPr>
            <a:r>
              <a:rPr sz="1089">
                <a:latin typeface="ＭＳ 明朝"/>
                <a:cs typeface="ＭＳ 明朝"/>
              </a:rPr>
              <a:t>都道府県知事 市</a:t>
            </a:r>
            <a:r>
              <a:rPr sz="1089" spc="-23">
                <a:latin typeface="ＭＳ 明朝"/>
                <a:cs typeface="ＭＳ 明朝"/>
              </a:rPr>
              <a:t> </a:t>
            </a:r>
            <a:r>
              <a:rPr sz="1089">
                <a:latin typeface="ＭＳ 明朝"/>
                <a:cs typeface="ＭＳ 明朝"/>
              </a:rPr>
              <a:t>等</a:t>
            </a:r>
            <a:r>
              <a:rPr sz="1089" spc="-23">
                <a:latin typeface="ＭＳ 明朝"/>
                <a:cs typeface="ＭＳ 明朝"/>
              </a:rPr>
              <a:t> </a:t>
            </a:r>
            <a:r>
              <a:rPr sz="1089">
                <a:latin typeface="ＭＳ 明朝"/>
                <a:cs typeface="ＭＳ 明朝"/>
              </a:rPr>
              <a:t>の</a:t>
            </a:r>
            <a:r>
              <a:rPr sz="1089" spc="-23">
                <a:latin typeface="ＭＳ 明朝"/>
                <a:cs typeface="ＭＳ 明朝"/>
              </a:rPr>
              <a:t> </a:t>
            </a:r>
            <a:r>
              <a:rPr sz="1089">
                <a:latin typeface="ＭＳ 明朝"/>
                <a:cs typeface="ＭＳ 明朝"/>
              </a:rPr>
              <a:t>長</a:t>
            </a:r>
          </a:p>
        </p:txBody>
      </p:sp>
      <p:sp>
        <p:nvSpPr>
          <p:cNvPr id="9" name="object 9"/>
          <p:cNvSpPr txBox="1"/>
          <p:nvPr/>
        </p:nvSpPr>
        <p:spPr>
          <a:xfrm>
            <a:off x="1302444" y="3008786"/>
            <a:ext cx="299677"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令和</a:t>
            </a:r>
          </a:p>
        </p:txBody>
      </p:sp>
      <p:sp>
        <p:nvSpPr>
          <p:cNvPr id="10" name="object 10"/>
          <p:cNvSpPr txBox="1"/>
          <p:nvPr/>
        </p:nvSpPr>
        <p:spPr>
          <a:xfrm>
            <a:off x="1855694" y="3008786"/>
            <a:ext cx="3480867" cy="179249"/>
          </a:xfrm>
          <a:prstGeom prst="rect">
            <a:avLst/>
          </a:prstGeom>
        </p:spPr>
        <p:txBody>
          <a:bodyPr vert="horz" wrap="square" lIns="0" tIns="11526" rIns="0" bIns="0" rtlCol="0">
            <a:spAutoFit/>
          </a:bodyPr>
          <a:lstStyle/>
          <a:p>
            <a:pPr marL="11527">
              <a:spcBef>
                <a:spcPts val="91"/>
              </a:spcBef>
            </a:pPr>
            <a:r>
              <a:rPr sz="1089" dirty="0" err="1">
                <a:latin typeface="ＭＳ 明朝"/>
                <a:cs typeface="ＭＳ 明朝"/>
              </a:rPr>
              <a:t>年度児童扶養手当給付費国庫負担金の交付申請について</a:t>
            </a:r>
            <a:endParaRPr sz="1089" dirty="0">
              <a:latin typeface="ＭＳ 明朝"/>
              <a:cs typeface="ＭＳ 明朝"/>
            </a:endParaRPr>
          </a:p>
        </p:txBody>
      </p:sp>
      <p:sp>
        <p:nvSpPr>
          <p:cNvPr id="11" name="object 11"/>
          <p:cNvSpPr txBox="1"/>
          <p:nvPr/>
        </p:nvSpPr>
        <p:spPr>
          <a:xfrm>
            <a:off x="749193" y="3631193"/>
            <a:ext cx="5417244" cy="2030076"/>
          </a:xfrm>
          <a:prstGeom prst="rect">
            <a:avLst/>
          </a:prstGeom>
        </p:spPr>
        <p:txBody>
          <a:bodyPr vert="horz" wrap="square" lIns="0" tIns="11526" rIns="0" bIns="0" rtlCol="0">
            <a:spAutoFit/>
          </a:bodyPr>
          <a:lstStyle/>
          <a:p>
            <a:pPr marL="149845">
              <a:spcBef>
                <a:spcPts val="91"/>
              </a:spcBef>
            </a:pPr>
            <a:r>
              <a:rPr sz="1089">
                <a:latin typeface="ＭＳ 明朝"/>
                <a:cs typeface="ＭＳ 明朝"/>
              </a:rPr>
              <a:t>標記について、次のとおり国庫負担金を交付されるよう関係書類を添えて申請する。</a:t>
            </a:r>
          </a:p>
          <a:p>
            <a:pPr marL="11527" marR="3047611">
              <a:lnSpc>
                <a:spcPct val="250000"/>
              </a:lnSpc>
              <a:tabLst>
                <a:tab pos="287587" algn="l"/>
                <a:tab pos="979178" algn="l"/>
                <a:tab pos="2224042" algn="l"/>
              </a:tabLst>
            </a:pPr>
            <a:r>
              <a:rPr sz="1089">
                <a:latin typeface="ＭＳ 明朝"/>
                <a:cs typeface="ＭＳ 明朝"/>
              </a:rPr>
              <a:t>１	申請額	金	円  ２	添付書類</a:t>
            </a:r>
          </a:p>
          <a:p>
            <a:pPr>
              <a:spcBef>
                <a:spcPts val="5"/>
              </a:spcBef>
            </a:pPr>
            <a:endParaRPr sz="1271">
              <a:latin typeface="ＭＳ 明朝"/>
              <a:cs typeface="ＭＳ 明朝"/>
            </a:endParaRPr>
          </a:p>
          <a:p>
            <a:pPr marL="564799" marR="2079384" indent="-345796">
              <a:lnSpc>
                <a:spcPct val="125000"/>
              </a:lnSpc>
              <a:buAutoNum type="arabicParenBoth"/>
              <a:tabLst>
                <a:tab pos="564223" algn="l"/>
                <a:tab pos="564799" algn="l"/>
                <a:tab pos="1117496" algn="l"/>
              </a:tabLst>
            </a:pPr>
            <a:r>
              <a:rPr sz="1089">
                <a:latin typeface="ＭＳ 明朝"/>
                <a:cs typeface="ＭＳ 明朝"/>
              </a:rPr>
              <a:t>令和	年度児童扶養手当給付費国庫負担金 所要額調書（様式第２号－付表１，付表２）</a:t>
            </a:r>
          </a:p>
          <a:p>
            <a:pPr>
              <a:spcBef>
                <a:spcPts val="41"/>
              </a:spcBef>
              <a:buFont typeface=""/>
              <a:buAutoNum type="arabicParenBoth"/>
            </a:pPr>
            <a:endParaRPr sz="1498">
              <a:latin typeface="ＭＳ 明朝"/>
              <a:cs typeface="ＭＳ 明朝"/>
            </a:endParaRPr>
          </a:p>
          <a:p>
            <a:pPr marL="564799" indent="-345796">
              <a:buAutoNum type="arabicParenBoth"/>
              <a:tabLst>
                <a:tab pos="564223" algn="l"/>
                <a:tab pos="564799" algn="l"/>
                <a:tab pos="1117496" algn="l"/>
              </a:tabLst>
            </a:pPr>
            <a:r>
              <a:rPr sz="1089">
                <a:latin typeface="ＭＳ 明朝"/>
                <a:cs typeface="ＭＳ 明朝"/>
              </a:rPr>
              <a:t>令和	年度歳入歳出予算書（又は見込書）抄本</a:t>
            </a:r>
          </a:p>
        </p:txBody>
      </p:sp>
      <p:graphicFrame>
        <p:nvGraphicFramePr>
          <p:cNvPr id="12" name="表 11">
            <a:extLst>
              <a:ext uri="{FF2B5EF4-FFF2-40B4-BE49-F238E27FC236}">
                <a16:creationId xmlns:a16="http://schemas.microsoft.com/office/drawing/2014/main" id="{BE7C288A-95BC-48CC-8DD4-478A40986279}"/>
              </a:ext>
            </a:extLst>
          </p:cNvPr>
          <p:cNvGraphicFramePr>
            <a:graphicFrameLocks noGrp="1"/>
          </p:cNvGraphicFramePr>
          <p:nvPr>
            <p:extLst>
              <p:ext uri="{D42A27DB-BD31-4B8C-83A1-F6EECF244321}">
                <p14:modId xmlns:p14="http://schemas.microsoft.com/office/powerpoint/2010/main" val="2402638931"/>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様式第２号　児童扶養手当給付費国庫負担金の交付申請について</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13" name="表 12">
            <a:extLst>
              <a:ext uri="{FF2B5EF4-FFF2-40B4-BE49-F238E27FC236}">
                <a16:creationId xmlns:a16="http://schemas.microsoft.com/office/drawing/2014/main" id="{4DE9AC71-D77E-CCD1-0D76-49A4E6D0D0A0}"/>
              </a:ext>
            </a:extLst>
          </p:cNvPr>
          <p:cNvGraphicFramePr>
            <a:graphicFrameLocks noGrp="1"/>
          </p:cNvGraphicFramePr>
          <p:nvPr>
            <p:extLst>
              <p:ext uri="{D42A27DB-BD31-4B8C-83A1-F6EECF244321}">
                <p14:modId xmlns:p14="http://schemas.microsoft.com/office/powerpoint/2010/main" val="2725077330"/>
              </p:ext>
            </p:extLst>
          </p:nvPr>
        </p:nvGraphicFramePr>
        <p:xfrm>
          <a:off x="5019636"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E83A343-D744-403E-8151-EFBC99F1AC93}"/>
              </a:ext>
            </a:extLst>
          </p:cNvPr>
          <p:cNvPicPr>
            <a:picLocks noChangeAspect="1"/>
          </p:cNvPicPr>
          <p:nvPr/>
        </p:nvPicPr>
        <p:blipFill>
          <a:blip r:embed="rId2"/>
          <a:stretch>
            <a:fillRect/>
          </a:stretch>
        </p:blipFill>
        <p:spPr>
          <a:xfrm rot="5400000">
            <a:off x="-1073259" y="2965464"/>
            <a:ext cx="9179908" cy="4562177"/>
          </a:xfrm>
          <a:prstGeom prst="rect">
            <a:avLst/>
          </a:prstGeom>
        </p:spPr>
      </p:pic>
      <p:graphicFrame>
        <p:nvGraphicFramePr>
          <p:cNvPr id="4" name="表 3">
            <a:extLst>
              <a:ext uri="{FF2B5EF4-FFF2-40B4-BE49-F238E27FC236}">
                <a16:creationId xmlns:a16="http://schemas.microsoft.com/office/drawing/2014/main" id="{D3C9C493-BC35-47E5-929C-8BA32B92A8A2}"/>
              </a:ext>
            </a:extLst>
          </p:cNvPr>
          <p:cNvGraphicFramePr>
            <a:graphicFrameLocks noGrp="1"/>
          </p:cNvGraphicFramePr>
          <p:nvPr>
            <p:extLst>
              <p:ext uri="{D42A27DB-BD31-4B8C-83A1-F6EECF244321}">
                <p14:modId xmlns:p14="http://schemas.microsoft.com/office/powerpoint/2010/main" val="808802310"/>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様式第２号－付表１　児童扶養手当給付費市等分国庫負担金所要額調書</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846F6094-C4BD-8008-F5A7-9B5AF2FB0250}"/>
              </a:ext>
            </a:extLst>
          </p:cNvPr>
          <p:cNvGraphicFramePr>
            <a:graphicFrameLocks noGrp="1"/>
          </p:cNvGraphicFramePr>
          <p:nvPr>
            <p:extLst>
              <p:ext uri="{D42A27DB-BD31-4B8C-83A1-F6EECF244321}">
                <p14:modId xmlns:p14="http://schemas.microsoft.com/office/powerpoint/2010/main" val="694324103"/>
              </p:ext>
            </p:extLst>
          </p:nvPr>
        </p:nvGraphicFramePr>
        <p:xfrm>
          <a:off x="4894376"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370353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 6">
            <a:extLst>
              <a:ext uri="{FF2B5EF4-FFF2-40B4-BE49-F238E27FC236}">
                <a16:creationId xmlns:a16="http://schemas.microsoft.com/office/drawing/2014/main" id="{007C4FA8-DE56-4A9C-9222-55B4955EB07D}"/>
              </a:ext>
            </a:extLst>
          </p:cNvPr>
          <p:cNvGraphicFramePr>
            <a:graphicFrameLocks noGrp="1"/>
          </p:cNvGraphicFramePr>
          <p:nvPr>
            <p:extLst>
              <p:ext uri="{D42A27DB-BD31-4B8C-83A1-F6EECF244321}">
                <p14:modId xmlns:p14="http://schemas.microsoft.com/office/powerpoint/2010/main" val="4011836710"/>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様式第２号</a:t>
                      </a: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a:t>
                      </a: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付表２　所要額算定基礎</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8" name="図 7">
            <a:extLst>
              <a:ext uri="{FF2B5EF4-FFF2-40B4-BE49-F238E27FC236}">
                <a16:creationId xmlns:a16="http://schemas.microsoft.com/office/drawing/2014/main" id="{1698B7DC-1D41-EE00-B7E3-811B02E7F674}"/>
              </a:ext>
            </a:extLst>
          </p:cNvPr>
          <p:cNvPicPr>
            <a:picLocks noChangeAspect="1"/>
          </p:cNvPicPr>
          <p:nvPr/>
        </p:nvPicPr>
        <p:blipFill>
          <a:blip r:embed="rId2"/>
          <a:stretch>
            <a:fillRect/>
          </a:stretch>
        </p:blipFill>
        <p:spPr>
          <a:xfrm rot="5400000">
            <a:off x="-1204813" y="3006848"/>
            <a:ext cx="9267627" cy="4392240"/>
          </a:xfrm>
          <a:prstGeom prst="rect">
            <a:avLst/>
          </a:prstGeom>
        </p:spPr>
      </p:pic>
      <p:graphicFrame>
        <p:nvGraphicFramePr>
          <p:cNvPr id="2" name="表 1">
            <a:extLst>
              <a:ext uri="{FF2B5EF4-FFF2-40B4-BE49-F238E27FC236}">
                <a16:creationId xmlns:a16="http://schemas.microsoft.com/office/drawing/2014/main" id="{C5D9B19E-D0BD-9BB8-82F8-9250BDCC8FBA}"/>
              </a:ext>
            </a:extLst>
          </p:cNvPr>
          <p:cNvGraphicFramePr>
            <a:graphicFrameLocks noGrp="1"/>
          </p:cNvGraphicFramePr>
          <p:nvPr>
            <p:extLst>
              <p:ext uri="{D42A27DB-BD31-4B8C-83A1-F6EECF244321}">
                <p14:modId xmlns:p14="http://schemas.microsoft.com/office/powerpoint/2010/main" val="2972052990"/>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1878135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2996" y="748757"/>
            <a:ext cx="714615" cy="179249"/>
          </a:xfrm>
          <a:prstGeom prst="rect">
            <a:avLst/>
          </a:prstGeom>
        </p:spPr>
        <p:txBody>
          <a:bodyPr vert="horz" wrap="square" lIns="0" tIns="11526" rIns="0" bIns="0" rtlCol="0">
            <a:spAutoFit/>
          </a:bodyPr>
          <a:lstStyle/>
          <a:p>
            <a:pPr marL="11527">
              <a:spcBef>
                <a:spcPts val="91"/>
              </a:spcBef>
            </a:pPr>
            <a:r>
              <a:rPr sz="1089">
                <a:latin typeface="ＭＳ ゴシック"/>
                <a:cs typeface="ＭＳ ゴシック"/>
              </a:rPr>
              <a:t>様式第３号</a:t>
            </a:r>
          </a:p>
        </p:txBody>
      </p:sp>
      <p:sp>
        <p:nvSpPr>
          <p:cNvPr id="3" name="object 3"/>
          <p:cNvSpPr txBox="1"/>
          <p:nvPr/>
        </p:nvSpPr>
        <p:spPr>
          <a:xfrm>
            <a:off x="5067313" y="916115"/>
            <a:ext cx="576303" cy="397530"/>
          </a:xfrm>
          <a:prstGeom prst="rect">
            <a:avLst/>
          </a:prstGeom>
        </p:spPr>
        <p:txBody>
          <a:bodyPr vert="horz" wrap="square" lIns="0" tIns="36307" rIns="0" bIns="0" rtlCol="0">
            <a:spAutoFit/>
          </a:bodyPr>
          <a:lstStyle/>
          <a:p>
            <a:pPr marL="11527">
              <a:spcBef>
                <a:spcPts val="286"/>
              </a:spcBef>
            </a:pPr>
            <a:r>
              <a:rPr sz="1089">
                <a:latin typeface="ＭＳ 明朝"/>
                <a:cs typeface="ＭＳ 明朝"/>
              </a:rPr>
              <a:t>番</a:t>
            </a:r>
          </a:p>
          <a:p>
            <a:pPr marL="11527">
              <a:spcBef>
                <a:spcPts val="195"/>
              </a:spcBef>
              <a:tabLst>
                <a:tab pos="425905" algn="l"/>
              </a:tabLst>
            </a:pPr>
            <a:r>
              <a:rPr sz="1089">
                <a:latin typeface="ＭＳ 明朝"/>
                <a:cs typeface="ＭＳ 明朝"/>
              </a:rPr>
              <a:t>年	月</a:t>
            </a:r>
          </a:p>
        </p:txBody>
      </p:sp>
      <p:sp>
        <p:nvSpPr>
          <p:cNvPr id="4" name="object 4"/>
          <p:cNvSpPr txBox="1"/>
          <p:nvPr/>
        </p:nvSpPr>
        <p:spPr>
          <a:xfrm>
            <a:off x="5897188" y="916115"/>
            <a:ext cx="161365" cy="372507"/>
          </a:xfrm>
          <a:prstGeom prst="rect">
            <a:avLst/>
          </a:prstGeom>
        </p:spPr>
        <p:txBody>
          <a:bodyPr vert="horz" wrap="square" lIns="0" tIns="11526" rIns="0" bIns="0" rtlCol="0">
            <a:spAutoFit/>
          </a:bodyPr>
          <a:lstStyle/>
          <a:p>
            <a:pPr marL="11527" marR="4611">
              <a:lnSpc>
                <a:spcPct val="114999"/>
              </a:lnSpc>
              <a:spcBef>
                <a:spcPts val="91"/>
              </a:spcBef>
            </a:pPr>
            <a:r>
              <a:rPr sz="1089">
                <a:latin typeface="ＭＳ 明朝"/>
                <a:cs typeface="ＭＳ 明朝"/>
              </a:rPr>
              <a:t>号 日</a:t>
            </a:r>
          </a:p>
        </p:txBody>
      </p:sp>
      <p:sp>
        <p:nvSpPr>
          <p:cNvPr id="5" name="object 5"/>
          <p:cNvSpPr txBox="1"/>
          <p:nvPr/>
        </p:nvSpPr>
        <p:spPr>
          <a:xfrm>
            <a:off x="779621" y="1705880"/>
            <a:ext cx="1267866"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○○厚生（支）局長</a:t>
            </a:r>
          </a:p>
        </p:txBody>
      </p:sp>
      <p:sp>
        <p:nvSpPr>
          <p:cNvPr id="6" name="object 6"/>
          <p:cNvSpPr txBox="1"/>
          <p:nvPr/>
        </p:nvSpPr>
        <p:spPr>
          <a:xfrm>
            <a:off x="2301061" y="1705880"/>
            <a:ext cx="161365" cy="179249"/>
          </a:xfrm>
          <a:prstGeom prst="rect">
            <a:avLst/>
          </a:prstGeom>
        </p:spPr>
        <p:txBody>
          <a:bodyPr vert="horz" wrap="square" lIns="0" tIns="11526" rIns="0" bIns="0" rtlCol="0">
            <a:spAutoFit/>
          </a:bodyPr>
          <a:lstStyle/>
          <a:p>
            <a:pPr marL="11527">
              <a:spcBef>
                <a:spcPts val="91"/>
              </a:spcBef>
            </a:pPr>
            <a:r>
              <a:rPr sz="1089">
                <a:latin typeface="ＭＳ 明朝"/>
                <a:cs typeface="ＭＳ 明朝"/>
              </a:rPr>
              <a:t>殿</a:t>
            </a:r>
          </a:p>
        </p:txBody>
      </p:sp>
      <p:sp>
        <p:nvSpPr>
          <p:cNvPr id="7" name="object 7"/>
          <p:cNvSpPr txBox="1"/>
          <p:nvPr/>
        </p:nvSpPr>
        <p:spPr>
          <a:xfrm>
            <a:off x="641308" y="2089006"/>
            <a:ext cx="5693869" cy="2418901"/>
          </a:xfrm>
          <a:prstGeom prst="rect">
            <a:avLst/>
          </a:prstGeom>
        </p:spPr>
        <p:txBody>
          <a:bodyPr vert="horz" wrap="square" lIns="0" tIns="11526" rIns="0" bIns="0" rtlCol="0">
            <a:spAutoFit/>
          </a:bodyPr>
          <a:lstStyle/>
          <a:p>
            <a:pPr marR="972838" algn="r">
              <a:spcBef>
                <a:spcPts val="91"/>
              </a:spcBef>
            </a:pPr>
            <a:r>
              <a:rPr sz="1089">
                <a:latin typeface="ＭＳ 明朝"/>
                <a:cs typeface="ＭＳ 明朝"/>
              </a:rPr>
              <a:t>都道府県知事</a:t>
            </a:r>
          </a:p>
          <a:p>
            <a:pPr>
              <a:lnSpc>
                <a:spcPct val="100000"/>
              </a:lnSpc>
            </a:pPr>
            <a:endParaRPr sz="1089">
              <a:latin typeface="ＭＳ 明朝"/>
              <a:cs typeface="ＭＳ 明朝"/>
            </a:endParaRPr>
          </a:p>
          <a:p>
            <a:pPr>
              <a:spcBef>
                <a:spcPts val="14"/>
              </a:spcBef>
            </a:pPr>
            <a:endParaRPr sz="1407">
              <a:latin typeface="ＭＳ 明朝"/>
              <a:cs typeface="ＭＳ 明朝"/>
            </a:endParaRPr>
          </a:p>
          <a:p>
            <a:pPr marR="960159" algn="r">
              <a:tabLst>
                <a:tab pos="414378" algn="l"/>
              </a:tabLst>
            </a:pPr>
            <a:r>
              <a:rPr sz="1089">
                <a:latin typeface="ＭＳ 明朝"/>
                <a:cs typeface="ＭＳ 明朝"/>
              </a:rPr>
              <a:t>令和	年度児童扶養手当給付費国庫負担金の交付申請について</a:t>
            </a:r>
          </a:p>
          <a:p>
            <a:pPr>
              <a:lnSpc>
                <a:spcPct val="100000"/>
              </a:lnSpc>
            </a:pPr>
            <a:endParaRPr sz="1089">
              <a:latin typeface="ＭＳ 明朝"/>
              <a:cs typeface="ＭＳ 明朝"/>
            </a:endParaRPr>
          </a:p>
          <a:p>
            <a:pPr>
              <a:spcBef>
                <a:spcPts val="50"/>
              </a:spcBef>
            </a:pPr>
            <a:endParaRPr sz="1225">
              <a:latin typeface="ＭＳ 明朝"/>
              <a:cs typeface="ＭＳ 明朝"/>
            </a:endParaRPr>
          </a:p>
          <a:p>
            <a:pPr marL="149845" marR="142929">
              <a:lnSpc>
                <a:spcPct val="114999"/>
              </a:lnSpc>
              <a:tabLst>
                <a:tab pos="2638997" algn="l"/>
              </a:tabLst>
            </a:pPr>
            <a:r>
              <a:rPr sz="1089">
                <a:latin typeface="ＭＳ 明朝"/>
                <a:cs typeface="ＭＳ 明朝"/>
              </a:rPr>
              <a:t>標記について、次のとおり国庫負担金を交付されるよう関係書類を添えて申請する。 </a:t>
            </a:r>
            <a:r>
              <a:rPr sz="1089" spc="5">
                <a:latin typeface="ＭＳ 明朝"/>
                <a:cs typeface="ＭＳ 明朝"/>
              </a:rPr>
              <a:t> </a:t>
            </a:r>
            <a:r>
              <a:rPr sz="1089">
                <a:latin typeface="ＭＳ 明朝"/>
                <a:cs typeface="ＭＳ 明朝"/>
              </a:rPr>
              <a:t>なお、管内の市等の長から「令和	年度児童扶養手当給付費国庫負担金交付申請に</a:t>
            </a:r>
          </a:p>
          <a:p>
            <a:pPr marL="11527">
              <a:spcBef>
                <a:spcPts val="199"/>
              </a:spcBef>
            </a:pPr>
            <a:r>
              <a:rPr sz="1089">
                <a:latin typeface="ＭＳ 明朝"/>
                <a:cs typeface="ＭＳ 明朝"/>
              </a:rPr>
              <a:t>ついて」の提出があり、これを審査した結果、適正と認めたので、とりまとめて提出する。</a:t>
            </a:r>
          </a:p>
          <a:p>
            <a:pPr>
              <a:spcBef>
                <a:spcPts val="23"/>
              </a:spcBef>
            </a:pPr>
            <a:endParaRPr sz="1316">
              <a:latin typeface="ＭＳ 明朝"/>
              <a:cs typeface="ＭＳ 明朝"/>
            </a:endParaRPr>
          </a:p>
          <a:p>
            <a:pPr marL="11527">
              <a:tabLst>
                <a:tab pos="287587" algn="l"/>
                <a:tab pos="979178" algn="l"/>
                <a:tab pos="2224042" algn="l"/>
              </a:tabLst>
            </a:pPr>
            <a:r>
              <a:rPr sz="1089">
                <a:latin typeface="ＭＳ 明朝"/>
                <a:cs typeface="ＭＳ 明朝"/>
              </a:rPr>
              <a:t>１	申請額	金	円</a:t>
            </a:r>
          </a:p>
          <a:p>
            <a:pPr>
              <a:spcBef>
                <a:spcPts val="23"/>
              </a:spcBef>
            </a:pPr>
            <a:endParaRPr sz="1316">
              <a:latin typeface="ＭＳ 明朝"/>
              <a:cs typeface="ＭＳ 明朝"/>
            </a:endParaRPr>
          </a:p>
          <a:p>
            <a:pPr marL="979754"/>
            <a:r>
              <a:rPr sz="1089">
                <a:latin typeface="ＭＳ 明朝"/>
                <a:cs typeface="ＭＳ 明朝"/>
              </a:rPr>
              <a:t>内訳</a:t>
            </a:r>
          </a:p>
        </p:txBody>
      </p:sp>
      <p:graphicFrame>
        <p:nvGraphicFramePr>
          <p:cNvPr id="8" name="object 8"/>
          <p:cNvGraphicFramePr>
            <a:graphicFrameLocks noGrp="1"/>
          </p:cNvGraphicFramePr>
          <p:nvPr>
            <p:extLst>
              <p:ext uri="{D42A27DB-BD31-4B8C-83A1-F6EECF244321}">
                <p14:modId xmlns:p14="http://schemas.microsoft.com/office/powerpoint/2010/main" val="2642646311"/>
              </p:ext>
            </p:extLst>
          </p:nvPr>
        </p:nvGraphicFramePr>
        <p:xfrm>
          <a:off x="1717841" y="4580477"/>
          <a:ext cx="4083680" cy="787228"/>
        </p:xfrm>
        <a:graphic>
          <a:graphicData uri="http://schemas.openxmlformats.org/drawingml/2006/table">
            <a:tbl>
              <a:tblPr firstRow="1" bandRow="1">
                <a:tableStyleId>{2D5ABB26-0587-4C30-8999-92F81FD0307C}</a:tableStyleId>
              </a:tblPr>
              <a:tblGrid>
                <a:gridCol w="2262564">
                  <a:extLst>
                    <a:ext uri="{9D8B030D-6E8A-4147-A177-3AD203B41FA5}">
                      <a16:colId xmlns:a16="http://schemas.microsoft.com/office/drawing/2014/main" val="20000"/>
                    </a:ext>
                  </a:extLst>
                </a:gridCol>
                <a:gridCol w="1821116">
                  <a:extLst>
                    <a:ext uri="{9D8B030D-6E8A-4147-A177-3AD203B41FA5}">
                      <a16:colId xmlns:a16="http://schemas.microsoft.com/office/drawing/2014/main" val="20001"/>
                    </a:ext>
                  </a:extLst>
                </a:gridCol>
              </a:tblGrid>
              <a:tr h="197671">
                <a:tc>
                  <a:txBody>
                    <a:bodyPr/>
                    <a:lstStyle/>
                    <a:p>
                      <a:pPr algn="ctr">
                        <a:lnSpc>
                          <a:spcPct val="100000"/>
                        </a:lnSpc>
                        <a:spcBef>
                          <a:spcPts val="80"/>
                        </a:spcBef>
                        <a:tabLst>
                          <a:tab pos="304165" algn="l"/>
                        </a:tabLst>
                      </a:pPr>
                      <a:r>
                        <a:rPr sz="1100">
                          <a:latin typeface="ＭＳ 明朝"/>
                          <a:cs typeface="ＭＳ 明朝"/>
                        </a:rPr>
                        <a:t>区	分</a:t>
                      </a:r>
                    </a:p>
                  </a:txBody>
                  <a:tcPr marL="0" marR="0" marT="9221"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80"/>
                        </a:spcBef>
                        <a:tabLst>
                          <a:tab pos="304165" algn="l"/>
                        </a:tabLst>
                      </a:pPr>
                      <a:r>
                        <a:rPr sz="1100">
                          <a:latin typeface="ＭＳ 明朝"/>
                          <a:cs typeface="ＭＳ 明朝"/>
                        </a:rPr>
                        <a:t>金	額</a:t>
                      </a:r>
                    </a:p>
                  </a:txBody>
                  <a:tcPr marL="0" marR="0" marT="9221"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195943">
                <a:tc>
                  <a:txBody>
                    <a:bodyPr/>
                    <a:lstStyle/>
                    <a:p>
                      <a:pPr algn="ctr">
                        <a:lnSpc>
                          <a:spcPct val="100000"/>
                        </a:lnSpc>
                        <a:spcBef>
                          <a:spcPts val="85"/>
                        </a:spcBef>
                      </a:pPr>
                      <a:r>
                        <a:rPr sz="1100">
                          <a:latin typeface="ＭＳ 明朝"/>
                          <a:cs typeface="ＭＳ 明朝"/>
                        </a:rPr>
                        <a:t>都道府県分</a:t>
                      </a:r>
                    </a:p>
                  </a:txBody>
                  <a:tcPr marL="0" marR="0" marT="979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0960" algn="r">
                        <a:lnSpc>
                          <a:spcPct val="100000"/>
                        </a:lnSpc>
                        <a:spcBef>
                          <a:spcPts val="85"/>
                        </a:spcBef>
                      </a:pPr>
                      <a:r>
                        <a:rPr sz="1100">
                          <a:latin typeface="ＭＳ 明朝"/>
                          <a:cs typeface="ＭＳ 明朝"/>
                        </a:rPr>
                        <a:t>円</a:t>
                      </a:r>
                    </a:p>
                  </a:txBody>
                  <a:tcPr marL="0" marR="0" marT="979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197671">
                <a:tc>
                  <a:txBody>
                    <a:bodyPr/>
                    <a:lstStyle/>
                    <a:p>
                      <a:pPr algn="ctr">
                        <a:lnSpc>
                          <a:spcPct val="100000"/>
                        </a:lnSpc>
                        <a:spcBef>
                          <a:spcPts val="85"/>
                        </a:spcBef>
                      </a:pPr>
                      <a:r>
                        <a:rPr sz="1100">
                          <a:latin typeface="ＭＳ 明朝"/>
                          <a:cs typeface="ＭＳ 明朝"/>
                        </a:rPr>
                        <a:t>市等分</a:t>
                      </a:r>
                    </a:p>
                  </a:txBody>
                  <a:tcPr marL="0" marR="0" marT="979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0960" algn="r">
                        <a:lnSpc>
                          <a:spcPct val="100000"/>
                        </a:lnSpc>
                        <a:spcBef>
                          <a:spcPts val="85"/>
                        </a:spcBef>
                      </a:pPr>
                      <a:r>
                        <a:rPr sz="1100">
                          <a:latin typeface="ＭＳ 明朝"/>
                          <a:cs typeface="ＭＳ 明朝"/>
                        </a:rPr>
                        <a:t>円</a:t>
                      </a:r>
                    </a:p>
                  </a:txBody>
                  <a:tcPr marL="0" marR="0" marT="979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195943">
                <a:tc>
                  <a:txBody>
                    <a:bodyPr/>
                    <a:lstStyle/>
                    <a:p>
                      <a:pPr algn="ctr">
                        <a:lnSpc>
                          <a:spcPct val="100000"/>
                        </a:lnSpc>
                        <a:spcBef>
                          <a:spcPts val="85"/>
                        </a:spcBef>
                      </a:pPr>
                      <a:r>
                        <a:rPr sz="1100">
                          <a:latin typeface="ＭＳ 明朝"/>
                          <a:cs typeface="ＭＳ 明朝"/>
                        </a:rPr>
                        <a:t>計</a:t>
                      </a:r>
                    </a:p>
                  </a:txBody>
                  <a:tcPr marL="0" marR="0" marT="979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0960" algn="r">
                        <a:lnSpc>
                          <a:spcPct val="100000"/>
                        </a:lnSpc>
                        <a:spcBef>
                          <a:spcPts val="85"/>
                        </a:spcBef>
                      </a:pPr>
                      <a:r>
                        <a:rPr sz="1100" dirty="0">
                          <a:latin typeface="ＭＳ 明朝"/>
                          <a:cs typeface="ＭＳ 明朝"/>
                        </a:rPr>
                        <a:t>円</a:t>
                      </a:r>
                    </a:p>
                  </a:txBody>
                  <a:tcPr marL="0" marR="0" marT="979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bl>
          </a:graphicData>
        </a:graphic>
      </p:graphicFrame>
      <p:sp>
        <p:nvSpPr>
          <p:cNvPr id="9" name="object 9"/>
          <p:cNvSpPr txBox="1"/>
          <p:nvPr/>
        </p:nvSpPr>
        <p:spPr>
          <a:xfrm>
            <a:off x="641308" y="5752907"/>
            <a:ext cx="5002306" cy="1676069"/>
          </a:xfrm>
          <a:prstGeom prst="rect">
            <a:avLst/>
          </a:prstGeom>
        </p:spPr>
        <p:txBody>
          <a:bodyPr vert="horz" wrap="square" lIns="0" tIns="11526" rIns="0" bIns="0" rtlCol="0">
            <a:spAutoFit/>
          </a:bodyPr>
          <a:lstStyle/>
          <a:p>
            <a:pPr marL="11527">
              <a:spcBef>
                <a:spcPts val="91"/>
              </a:spcBef>
              <a:tabLst>
                <a:tab pos="287587" algn="l"/>
              </a:tabLst>
            </a:pPr>
            <a:r>
              <a:rPr sz="1089">
                <a:latin typeface="ＭＳ 明朝"/>
                <a:cs typeface="ＭＳ 明朝"/>
              </a:rPr>
              <a:t>２	添付書類</a:t>
            </a:r>
          </a:p>
          <a:p>
            <a:pPr>
              <a:spcBef>
                <a:spcPts val="23"/>
              </a:spcBef>
            </a:pPr>
            <a:endParaRPr lang="ja-JP" altLang="en-US" sz="1316">
              <a:latin typeface="ＭＳ 明朝"/>
              <a:cs typeface="ＭＳ 明朝"/>
            </a:endParaRPr>
          </a:p>
          <a:p>
            <a:pPr marL="180975">
              <a:tabLst>
                <a:tab pos="564223" algn="l"/>
                <a:tab pos="1117496" algn="l"/>
              </a:tabLst>
            </a:pPr>
            <a:r>
              <a:rPr sz="1089">
                <a:latin typeface="ＭＳ 明朝"/>
                <a:cs typeface="ＭＳ 明朝"/>
              </a:rPr>
              <a:t>1	令和	年度児童扶養手当給付費都道府県分国庫負担金所要額調書</a:t>
            </a:r>
          </a:p>
          <a:p>
            <a:pPr marL="564799">
              <a:spcBef>
                <a:spcPts val="195"/>
              </a:spcBef>
            </a:pPr>
            <a:r>
              <a:rPr sz="1089">
                <a:latin typeface="ＭＳ 明朝"/>
                <a:cs typeface="ＭＳ 明朝"/>
              </a:rPr>
              <a:t>（様式第３号－付表１，付表２）</a:t>
            </a:r>
          </a:p>
          <a:p>
            <a:pPr>
              <a:spcBef>
                <a:spcPts val="23"/>
              </a:spcBef>
            </a:pPr>
            <a:endParaRPr lang="ja-JP" altLang="en-US" sz="1316">
              <a:latin typeface="ＭＳ 明朝"/>
              <a:cs typeface="ＭＳ 明朝"/>
            </a:endParaRPr>
          </a:p>
          <a:p>
            <a:pPr marL="564799" indent="-414955">
              <a:buAutoNum type="arabicPlain" startAt="2"/>
              <a:tabLst>
                <a:tab pos="564799" algn="l"/>
                <a:tab pos="1117496" algn="l"/>
              </a:tabLst>
            </a:pPr>
            <a:r>
              <a:rPr sz="1089" err="1">
                <a:latin typeface="ＭＳ 明朝"/>
                <a:cs typeface="ＭＳ 明朝"/>
              </a:rPr>
              <a:t>令和</a:t>
            </a:r>
            <a:r>
              <a:rPr sz="1089">
                <a:latin typeface="ＭＳ 明朝"/>
                <a:cs typeface="ＭＳ 明朝"/>
              </a:rPr>
              <a:t>	年度児童扶養手当給付費市等分国庫負担金所要額市等別内訳表</a:t>
            </a:r>
          </a:p>
          <a:p>
            <a:pPr marL="564799">
              <a:spcBef>
                <a:spcPts val="199"/>
              </a:spcBef>
            </a:pPr>
            <a:r>
              <a:rPr sz="1089">
                <a:latin typeface="ＭＳ 明朝"/>
                <a:cs typeface="ＭＳ 明朝"/>
              </a:rPr>
              <a:t>（様式第３号の付表３）</a:t>
            </a:r>
          </a:p>
          <a:p>
            <a:pPr>
              <a:spcBef>
                <a:spcPts val="23"/>
              </a:spcBef>
            </a:pPr>
            <a:endParaRPr sz="1316">
              <a:latin typeface="ＭＳ 明朝"/>
              <a:cs typeface="ＭＳ 明朝"/>
            </a:endParaRPr>
          </a:p>
          <a:p>
            <a:pPr marL="564799" indent="-414955">
              <a:buAutoNum type="arabicPlain" startAt="3"/>
              <a:tabLst>
                <a:tab pos="564799" algn="l"/>
                <a:tab pos="1117496" algn="l"/>
              </a:tabLst>
            </a:pPr>
            <a:r>
              <a:rPr sz="1089">
                <a:latin typeface="ＭＳ 明朝"/>
                <a:cs typeface="ＭＳ 明朝"/>
              </a:rPr>
              <a:t>令和	年度都道府県分歳入歳出予算書（又は見込書）抄本</a:t>
            </a:r>
          </a:p>
        </p:txBody>
      </p:sp>
      <p:graphicFrame>
        <p:nvGraphicFramePr>
          <p:cNvPr id="11" name="表 10">
            <a:extLst>
              <a:ext uri="{FF2B5EF4-FFF2-40B4-BE49-F238E27FC236}">
                <a16:creationId xmlns:a16="http://schemas.microsoft.com/office/drawing/2014/main" id="{58330B17-A8E5-42BF-8010-F3F5AA46610A}"/>
              </a:ext>
            </a:extLst>
          </p:cNvPr>
          <p:cNvGraphicFramePr>
            <a:graphicFrameLocks noGrp="1"/>
          </p:cNvGraphicFramePr>
          <p:nvPr>
            <p:extLst>
              <p:ext uri="{D42A27DB-BD31-4B8C-83A1-F6EECF244321}">
                <p14:modId xmlns:p14="http://schemas.microsoft.com/office/powerpoint/2010/main" val="3876830745"/>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rPr>
                        <a:t>様式第３号　児童扶養手当給付費国庫負担金の交付申請について</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10" name="表 9">
            <a:extLst>
              <a:ext uri="{FF2B5EF4-FFF2-40B4-BE49-F238E27FC236}">
                <a16:creationId xmlns:a16="http://schemas.microsoft.com/office/drawing/2014/main" id="{0E6862AA-58EB-4055-085A-81DF22BA2485}"/>
              </a:ext>
            </a:extLst>
          </p:cNvPr>
          <p:cNvGraphicFramePr>
            <a:graphicFrameLocks noGrp="1"/>
          </p:cNvGraphicFramePr>
          <p:nvPr>
            <p:extLst>
              <p:ext uri="{D42A27DB-BD31-4B8C-83A1-F6EECF244321}">
                <p14:modId xmlns:p14="http://schemas.microsoft.com/office/powerpoint/2010/main" val="4220939679"/>
              </p:ext>
            </p:extLst>
          </p:nvPr>
        </p:nvGraphicFramePr>
        <p:xfrm>
          <a:off x="4969532"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2621497"/>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F31EFF3-6F75-4D2D-BFC4-0DF1C3DD7790}"/>
              </a:ext>
            </a:extLst>
          </p:cNvPr>
          <p:cNvPicPr>
            <a:picLocks noChangeAspect="1"/>
          </p:cNvPicPr>
          <p:nvPr/>
        </p:nvPicPr>
        <p:blipFill>
          <a:blip r:embed="rId2"/>
          <a:stretch>
            <a:fillRect/>
          </a:stretch>
        </p:blipFill>
        <p:spPr>
          <a:xfrm rot="5400000">
            <a:off x="-903031" y="3336788"/>
            <a:ext cx="8664062" cy="3819286"/>
          </a:xfrm>
          <a:prstGeom prst="rect">
            <a:avLst/>
          </a:prstGeom>
        </p:spPr>
      </p:pic>
      <p:graphicFrame>
        <p:nvGraphicFramePr>
          <p:cNvPr id="4" name="表 3">
            <a:extLst>
              <a:ext uri="{FF2B5EF4-FFF2-40B4-BE49-F238E27FC236}">
                <a16:creationId xmlns:a16="http://schemas.microsoft.com/office/drawing/2014/main" id="{CCF1A92D-D0F8-4899-9D11-B5F786D76F40}"/>
              </a:ext>
            </a:extLst>
          </p:cNvPr>
          <p:cNvGraphicFramePr>
            <a:graphicFrameLocks noGrp="1"/>
          </p:cNvGraphicFramePr>
          <p:nvPr>
            <p:extLst>
              <p:ext uri="{D42A27DB-BD31-4B8C-83A1-F6EECF244321}">
                <p14:modId xmlns:p14="http://schemas.microsoft.com/office/powerpoint/2010/main" val="3575178407"/>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a:solidFill>
                            <a:schemeClr val="tx1"/>
                          </a:solidFill>
                          <a:latin typeface="ＭＳ ゴシック" panose="020B0609070205080204" pitchFamily="49" charset="-128"/>
                          <a:ea typeface="ＭＳ ゴシック" panose="020B0609070205080204" pitchFamily="49" charset="-128"/>
                        </a:rPr>
                        <a:t>17.</a:t>
                      </a:r>
                      <a:r>
                        <a:rPr kumimoji="1" lang="ja-JP" altLang="en-US" sz="1000" b="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様式第３号－付表１　児童扶養手当給付費都道府県分国庫負担金所要額調書</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graphicFrame>
        <p:nvGraphicFramePr>
          <p:cNvPr id="3" name="表 2">
            <a:extLst>
              <a:ext uri="{FF2B5EF4-FFF2-40B4-BE49-F238E27FC236}">
                <a16:creationId xmlns:a16="http://schemas.microsoft.com/office/drawing/2014/main" id="{4795993F-5EA8-8808-5582-BE1D56E34FA3}"/>
              </a:ext>
            </a:extLst>
          </p:cNvPr>
          <p:cNvGraphicFramePr>
            <a:graphicFrameLocks noGrp="1"/>
          </p:cNvGraphicFramePr>
          <p:nvPr>
            <p:extLst>
              <p:ext uri="{D42A27DB-BD31-4B8C-83A1-F6EECF244321}">
                <p14:modId xmlns:p14="http://schemas.microsoft.com/office/powerpoint/2010/main" val="4014922555"/>
              </p:ext>
            </p:extLst>
          </p:nvPr>
        </p:nvGraphicFramePr>
        <p:xfrm>
          <a:off x="4881850" y="414576"/>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3408861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4">
            <a:extLst>
              <a:ext uri="{FF2B5EF4-FFF2-40B4-BE49-F238E27FC236}">
                <a16:creationId xmlns:a16="http://schemas.microsoft.com/office/drawing/2014/main" id="{F90A517D-A1A4-4ED0-837D-C48EAA590F73}"/>
              </a:ext>
            </a:extLst>
          </p:cNvPr>
          <p:cNvGraphicFramePr>
            <a:graphicFrameLocks noGrp="1"/>
          </p:cNvGraphicFramePr>
          <p:nvPr>
            <p:extLst>
              <p:ext uri="{D42A27DB-BD31-4B8C-83A1-F6EECF244321}">
                <p14:modId xmlns:p14="http://schemas.microsoft.com/office/powerpoint/2010/main" val="2869433137"/>
              </p:ext>
            </p:extLst>
          </p:nvPr>
        </p:nvGraphicFramePr>
        <p:xfrm>
          <a:off x="76421" y="181215"/>
          <a:ext cx="6611458" cy="235388"/>
        </p:xfrm>
        <a:graphic>
          <a:graphicData uri="http://schemas.openxmlformats.org/drawingml/2006/table">
            <a:tbl>
              <a:tblPr firstRow="1" bandRow="1">
                <a:tableStyleId>{5C22544A-7EE6-4342-B048-85BDC9FD1C3A}</a:tableStyleId>
              </a:tblPr>
              <a:tblGrid>
                <a:gridCol w="1018732">
                  <a:extLst>
                    <a:ext uri="{9D8B030D-6E8A-4147-A177-3AD203B41FA5}">
                      <a16:colId xmlns:a16="http://schemas.microsoft.com/office/drawing/2014/main" val="946548730"/>
                    </a:ext>
                  </a:extLst>
                </a:gridCol>
                <a:gridCol w="5592726">
                  <a:extLst>
                    <a:ext uri="{9D8B030D-6E8A-4147-A177-3AD203B41FA5}">
                      <a16:colId xmlns:a16="http://schemas.microsoft.com/office/drawing/2014/main" val="4165498628"/>
                    </a:ext>
                  </a:extLst>
                </a:gridCol>
              </a:tblGrid>
              <a:tr h="22821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dirty="0">
                          <a:solidFill>
                            <a:schemeClr val="tx1"/>
                          </a:solidFill>
                          <a:latin typeface="ＭＳ ゴシック" panose="020B0609070205080204" pitchFamily="49" charset="-128"/>
                          <a:ea typeface="ＭＳ ゴシック" panose="020B0609070205080204" pitchFamily="49" charset="-128"/>
                        </a:rPr>
                        <a:t>17.</a:t>
                      </a:r>
                      <a:r>
                        <a:rPr kumimoji="1" lang="ja-JP" altLang="en-US" sz="1000" b="0" dirty="0">
                          <a:solidFill>
                            <a:schemeClr val="tx1"/>
                          </a:solidFill>
                          <a:latin typeface="ＭＳ ゴシック" panose="020B0609070205080204" pitchFamily="49" charset="-128"/>
                          <a:ea typeface="ＭＳ ゴシック" panose="020B0609070205080204" pitchFamily="49" charset="-128"/>
                        </a:rPr>
                        <a:t>統計・報告</a:t>
                      </a: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TW" altLang="en-US" sz="1000" b="0" dirty="0">
                          <a:solidFill>
                            <a:schemeClr val="tx1"/>
                          </a:solidFill>
                          <a:latin typeface="ＭＳ ゴシック" panose="020B0609070205080204" pitchFamily="49" charset="-128"/>
                          <a:ea typeface="ＭＳ ゴシック" panose="020B0609070205080204" pitchFamily="49" charset="-128"/>
                          <a:cs typeface="+mn-cs"/>
                        </a:rPr>
                        <a:t>様式第３号－付表２　所要額算定基礎</a:t>
                      </a:r>
                      <a:endParaRPr kumimoji="1" lang="ja-JP" altLang="en-US" sz="1000" b="0" dirty="0">
                        <a:solidFill>
                          <a:schemeClr val="tx1"/>
                        </a:solidFill>
                        <a:latin typeface="ＭＳ ゴシック" panose="020B0609070205080204" pitchFamily="49" charset="-128"/>
                        <a:ea typeface="ＭＳ ゴシック" panose="020B0609070205080204" pitchFamily="49" charset="-128"/>
                        <a:cs typeface="+mn-cs"/>
                      </a:endParaRPr>
                    </a:p>
                  </a:txBody>
                  <a:tcPr marL="82988" marR="82988" marT="41494" marB="4149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pic>
        <p:nvPicPr>
          <p:cNvPr id="10" name="図 9">
            <a:extLst>
              <a:ext uri="{FF2B5EF4-FFF2-40B4-BE49-F238E27FC236}">
                <a16:creationId xmlns:a16="http://schemas.microsoft.com/office/drawing/2014/main" id="{25295EA3-9F63-1F3D-6EC3-67FCA9C44B7A}"/>
              </a:ext>
            </a:extLst>
          </p:cNvPr>
          <p:cNvPicPr>
            <a:picLocks noChangeAspect="1"/>
          </p:cNvPicPr>
          <p:nvPr/>
        </p:nvPicPr>
        <p:blipFill>
          <a:blip r:embed="rId2"/>
          <a:stretch>
            <a:fillRect/>
          </a:stretch>
        </p:blipFill>
        <p:spPr>
          <a:xfrm rot="5400000">
            <a:off x="-1155657" y="3333643"/>
            <a:ext cx="9169315" cy="3801911"/>
          </a:xfrm>
          <a:prstGeom prst="rect">
            <a:avLst/>
          </a:prstGeom>
        </p:spPr>
      </p:pic>
      <p:graphicFrame>
        <p:nvGraphicFramePr>
          <p:cNvPr id="2" name="表 1">
            <a:extLst>
              <a:ext uri="{FF2B5EF4-FFF2-40B4-BE49-F238E27FC236}">
                <a16:creationId xmlns:a16="http://schemas.microsoft.com/office/drawing/2014/main" id="{361D90CD-C546-77AC-D1F3-6D78CA486E5D}"/>
              </a:ext>
            </a:extLst>
          </p:cNvPr>
          <p:cNvGraphicFramePr>
            <a:graphicFrameLocks noGrp="1"/>
          </p:cNvGraphicFramePr>
          <p:nvPr>
            <p:extLst>
              <p:ext uri="{D42A27DB-BD31-4B8C-83A1-F6EECF244321}">
                <p14:modId xmlns:p14="http://schemas.microsoft.com/office/powerpoint/2010/main" val="1330193005"/>
              </p:ext>
            </p:extLst>
          </p:nvPr>
        </p:nvGraphicFramePr>
        <p:xfrm>
          <a:off x="4881850" y="176582"/>
          <a:ext cx="1800000" cy="25146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946548730"/>
                    </a:ext>
                  </a:extLst>
                </a:gridCol>
                <a:gridCol w="1080000">
                  <a:extLst>
                    <a:ext uri="{9D8B030D-6E8A-4147-A177-3AD203B41FA5}">
                      <a16:colId xmlns:a16="http://schemas.microsoft.com/office/drawing/2014/main" val="4165498628"/>
                    </a:ext>
                  </a:extLst>
                </a:gridCol>
              </a:tblGrid>
              <a:tr h="236266">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ＭＳ ゴシック" panose="020B0609070205080204" pitchFamily="49" charset="-128"/>
                          <a:ea typeface="ＭＳ ゴシック" panose="020B0609070205080204" pitchFamily="49" charset="-128"/>
                        </a:rPr>
                        <a:t>帳票</a:t>
                      </a:r>
                      <a:r>
                        <a:rPr kumimoji="1" lang="en-US" altLang="ja-JP" sz="1050" b="0" dirty="0">
                          <a:solidFill>
                            <a:schemeClr val="bg1"/>
                          </a:solidFill>
                          <a:latin typeface="ＭＳ ゴシック" panose="020B0609070205080204" pitchFamily="49" charset="-128"/>
                          <a:ea typeface="ＭＳ ゴシック" panose="020B0609070205080204" pitchFamily="49" charset="-128"/>
                        </a:rPr>
                        <a:t>ID</a:t>
                      </a:r>
                      <a:endParaRPr kumimoji="1" lang="ja-JP" altLang="en-US" sz="1050" b="0" dirty="0">
                        <a:solidFill>
                          <a:schemeClr val="bg1"/>
                        </a:solidFill>
                        <a:latin typeface="ＭＳ ゴシック" panose="020B0609070205080204" pitchFamily="49" charset="-128"/>
                        <a:ea typeface="ＭＳ ゴシック" panose="020B0609070205080204"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50" b="0" dirty="0">
                          <a:solidFill>
                            <a:srgbClr val="FF0000"/>
                          </a:solidFill>
                          <a:latin typeface="ＭＳ ゴシック" panose="020B0609070205080204" pitchFamily="49" charset="-128"/>
                          <a:ea typeface="ＭＳ ゴシック" panose="020B0609070205080204" pitchFamily="49" charset="-128"/>
                          <a:cs typeface="+mn-cs"/>
                        </a:rPr>
                        <a:t>0200049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2621497"/>
                  </a:ext>
                </a:extLst>
              </a:tr>
            </a:tbl>
          </a:graphicData>
        </a:graphic>
      </p:graphicFrame>
    </p:spTree>
    <p:extLst>
      <p:ext uri="{BB962C8B-B14F-4D97-AF65-F5344CB8AC3E}">
        <p14:creationId xmlns:p14="http://schemas.microsoft.com/office/powerpoint/2010/main" val="6537295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 name="LASTSLIDEVIEWED" val="291,2,Slide36"/>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724183208680E747BC6427F24A0DD8C9" ma:contentTypeVersion="34" ma:contentTypeDescription="新しいドキュメントを作成します。" ma:contentTypeScope="" ma:versionID="018f2531ad00c8c608ec16640010a854">
  <xsd:schema xmlns:xsd="http://www.w3.org/2001/XMLSchema" xmlns:xs="http://www.w3.org/2001/XMLSchema" xmlns:p="http://schemas.microsoft.com/office/2006/metadata/properties" xmlns:ns2="cbaede47-1446-4072-b76a-1b5f8260e7ea" xmlns:ns3="ed9888db-c08f-4880-8c8f-9300fabbe8b3" targetNamespace="http://schemas.microsoft.com/office/2006/metadata/properties" ma:root="true" ma:fieldsID="963fa1edbdda726efcc9dd7b6fcc0728" ns2:_="" ns3:_="">
    <xsd:import namespace="cbaede47-1446-4072-b76a-1b5f8260e7ea"/>
    <xsd:import namespace="ed9888db-c08f-4880-8c8f-9300fabbe8b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3:SharedWithUsers" minOccurs="0"/>
                <xsd:element ref="ns3:SharedWithDetails" minOccurs="0"/>
                <xsd:element ref="ns2:MediaServiceOCR" minOccurs="0"/>
                <xsd:element ref="ns2:MediaServiceLocation" minOccurs="0"/>
                <xsd:element ref="ns2:MediaServiceObjectDetectorVersions" minOccurs="0"/>
                <xsd:element ref="ns2:MediaServiceSearchProperties" minOccurs="0"/>
                <xsd:element ref="ns2:MediaServiceBillingMetadata" minOccurs="0"/>
                <xsd:element ref="ns2:_x5e74__x5ea6_" minOccurs="0"/>
                <xsd:element ref="ns2:_x5185__x90e8__x30fb__x5916__x90e8_" minOccurs="0"/>
                <xsd:element ref="ns2:_x66f8__x985e__x7a2e__x5225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aede47-1446-4072-b76a-1b5f8260e7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descriptio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5e74__x5ea6_" ma:index="24" nillable="true" ma:displayName="年度" ma:format="Dropdown" ma:internalName="_x5e74__x5ea6_">
      <xsd:simpleType>
        <xsd:restriction base="dms:Choice">
          <xsd:enumeration value="R8年度"/>
          <xsd:enumeration value="R7年度"/>
          <xsd:enumeration value="R7年度以前"/>
          <xsd:enumeration value="選択肢 4"/>
        </xsd:restriction>
      </xsd:simpleType>
    </xsd:element>
    <xsd:element name="_x5185__x90e8__x30fb__x5916__x90e8_" ma:index="25" nillable="true" ma:displayName="内部・外部" ma:format="Dropdown" ma:internalName="_x5185__x90e8__x30fb__x5916__x90e8_">
      <xsd:simpleType>
        <xsd:restriction base="dms:Choice">
          <xsd:enumeration value="内部"/>
          <xsd:enumeration value="外部"/>
          <xsd:enumeration value="内部・外部"/>
        </xsd:restriction>
      </xsd:simpleType>
    </xsd:element>
    <xsd:element name="_x66f8__x985e__x7a2e__x5225_" ma:index="26" nillable="true" ma:displayName="書類種別" ma:format="Dropdown" ma:internalName="_x66f8__x985e__x7a2e__x5225_">
      <xsd:simpleType>
        <xsd:restriction base="dms:Choice">
          <xsd:enumeration value="会議資料"/>
          <xsd:enumeration value="計画書"/>
          <xsd:enumeration value="報告書"/>
          <xsd:enumeration value="契約書"/>
          <xsd:enumeration value="仕様書"/>
        </xsd:restriction>
      </xsd:simpleType>
    </xsd:element>
  </xsd:schema>
  <xsd:schema xmlns:xsd="http://www.w3.org/2001/XMLSchema" xmlns:xs="http://www.w3.org/2001/XMLSchema" xmlns:dms="http://schemas.microsoft.com/office/2006/documentManagement/types" xmlns:pc="http://schemas.microsoft.com/office/infopath/2007/PartnerControls" targetNamespace="ed9888db-c08f-4880-8c8f-9300fabbe8b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dfc01f9-95fc-4cc8-88ef-67339ab57e30}" ma:internalName="TaxCatchAll" ma:showField="CatchAllData" ma:web="ed9888db-c08f-4880-8c8f-9300fabbe8b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x5185__x90e8__x30fb__x5916__x90e8_ xmlns="cbaede47-1446-4072-b76a-1b5f8260e7ea" xsi:nil="true"/>
    <_x5e74__x5ea6_ xmlns="cbaede47-1446-4072-b76a-1b5f8260e7ea" xsi:nil="true"/>
    <_x66f8__x985e__x7a2e__x5225_ xmlns="cbaede47-1446-4072-b76a-1b5f8260e7ea" xsi:nil="true"/>
    <lcf76f155ced4ddcb4097134ff3c332f xmlns="cbaede47-1446-4072-b76a-1b5f8260e7ea">
      <Terms xmlns="http://schemas.microsoft.com/office/infopath/2007/PartnerControls"/>
    </lcf76f155ced4ddcb4097134ff3c332f>
    <TaxCatchAll xmlns="ed9888db-c08f-4880-8c8f-9300fabbe8b3" xsi:nil="true"/>
  </documentManagement>
</p:properties>
</file>

<file path=customXml/itemProps1.xml><?xml version="1.0" encoding="utf-8"?>
<ds:datastoreItem xmlns:ds="http://schemas.openxmlformats.org/officeDocument/2006/customXml" ds:itemID="{BE54FEBA-FAFF-4FF0-A42E-2E906701A813}"/>
</file>

<file path=customXml/itemProps2.xml><?xml version="1.0" encoding="utf-8"?>
<ds:datastoreItem xmlns:ds="http://schemas.openxmlformats.org/officeDocument/2006/customXml" ds:itemID="{F5F2E844-6197-4844-BBE7-053A14E7616C}"/>
</file>

<file path=customXml/itemProps3.xml><?xml version="1.0" encoding="utf-8"?>
<ds:datastoreItem xmlns:ds="http://schemas.openxmlformats.org/officeDocument/2006/customXml" ds:itemID="{620CC3CE-C417-4D4C-817C-64CDD5F6DD40}"/>
</file>

<file path=docProps/app.xml><?xml version="1.0" encoding="utf-8"?>
<Properties xmlns="http://schemas.openxmlformats.org/officeDocument/2006/extended-properties" xmlns:vt="http://schemas.openxmlformats.org/officeDocument/2006/docPropsVTypes">
  <TotalTime>0</TotalTime>
  <Words>2773</Words>
  <Application>Microsoft Office PowerPoint</Application>
  <PresentationFormat>A4 210 x 297 mm</PresentationFormat>
  <Paragraphs>261</Paragraphs>
  <Slides>34</Slides>
  <Notes>2</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34</vt:i4>
      </vt:variant>
    </vt:vector>
  </HeadingPairs>
  <TitlesOfParts>
    <vt:vector size="42" baseType="lpstr">
      <vt:lpstr>ＭＳ Ｐゴシック 見出し</vt:lpstr>
      <vt:lpstr>ＭＳ ゴシック</vt:lpstr>
      <vt:lpstr>ＭＳ 明朝</vt:lpstr>
      <vt:lpstr>游ゴシック</vt:lpstr>
      <vt:lpstr>游ゴシック Light</vt:lpstr>
      <vt:lpstr>Arial</vt:lpstr>
      <vt:lpstr>Office テーマ</vt:lpstr>
      <vt:lpstr>think-cell スライド</vt:lpstr>
      <vt:lpstr>児童扶養手当システム標準化</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2026-08-14T00:30:56Z</dcterms:created>
  <dcterms:modified xsi:type="dcterms:W3CDTF">2026-08-14T00:30:59Z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ContentBits">
    <vt:lpwstr>0</vt:lpwstr>
  </property>
  <property fmtid="{D5CDD505-2E9C-101B-9397-08002B2CF9AE}" pid="3" name="MSIP_Label_ea60d57e-af5b-4752-ac57-3e4f28ca11dc_Enabled">
    <vt:lpwstr>true</vt:lpwstr>
  </property>
  <property fmtid="{D5CDD505-2E9C-101B-9397-08002B2CF9AE}" pid="4" name="Order">
    <vt:r8>101200</vt:r8>
  </property>
  <property fmtid="{D5CDD505-2E9C-101B-9397-08002B2CF9AE}" pid="5" name="MSIP_Label_ea60d57e-af5b-4752-ac57-3e4f28ca11dc_Name">
    <vt:lpwstr>ea60d57e-af5b-4752-ac57-3e4f28ca11dc</vt:lpwstr>
  </property>
  <property fmtid="{D5CDD505-2E9C-101B-9397-08002B2CF9AE}" pid="6" name="MediaServiceImageTags">
    <vt:lpwstr/>
  </property>
  <property fmtid="{D5CDD505-2E9C-101B-9397-08002B2CF9AE}" pid="7" name="xd_ProgID">
    <vt:lpwstr/>
  </property>
  <property fmtid="{D5CDD505-2E9C-101B-9397-08002B2CF9AE}" pid="8" name="MSIP_Label_ea60d57e-af5b-4752-ac57-3e4f28ca11dc_SetDate">
    <vt:lpwstr>2023-03-29T02:27:25Z</vt:lpwstr>
  </property>
  <property fmtid="{D5CDD505-2E9C-101B-9397-08002B2CF9AE}" pid="9" name="ContentTypeId">
    <vt:lpwstr>0x010100724183208680E747BC6427F24A0DD8C9</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y fmtid="{D5CDD505-2E9C-101B-9397-08002B2CF9AE}" pid="14" name="MSIP_Label_ea60d57e-af5b-4752-ac57-3e4f28ca11dc_ActionId">
    <vt:lpwstr>149e54c4-546e-40c1-a9d8-2923662d60ee</vt:lpwstr>
  </property>
  <property fmtid="{D5CDD505-2E9C-101B-9397-08002B2CF9AE}" pid="15" name="_ExtendedDescription">
    <vt:lpwstr/>
  </property>
  <property fmtid="{D5CDD505-2E9C-101B-9397-08002B2CF9AE}" pid="16" name="TriggerFlowInfo">
    <vt:lpwstr/>
  </property>
  <property fmtid="{D5CDD505-2E9C-101B-9397-08002B2CF9AE}" pid="17" name="MSIP_Label_ea60d57e-af5b-4752-ac57-3e4f28ca11dc_SiteId">
    <vt:lpwstr>36da45f1-dd2c-4d1f-af13-5abe46b99921</vt:lpwstr>
  </property>
  <property fmtid="{D5CDD505-2E9C-101B-9397-08002B2CF9AE}" pid="18" name="xd_Signature">
    <vt:bool>false</vt:bool>
  </property>
  <property fmtid="{D5CDD505-2E9C-101B-9397-08002B2CF9AE}" pid="19" name="MSIP_Label_ea60d57e-af5b-4752-ac57-3e4f28ca11dc_Method">
    <vt:lpwstr>Standard</vt:lpwstr>
  </property>
</Properties>
</file>